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91" r:id="rId3"/>
    <p:sldId id="257" r:id="rId4"/>
    <p:sldId id="261" r:id="rId5"/>
    <p:sldId id="259" r:id="rId6"/>
    <p:sldId id="260" r:id="rId7"/>
    <p:sldId id="262" r:id="rId8"/>
    <p:sldId id="263" r:id="rId9"/>
    <p:sldId id="264" r:id="rId10"/>
    <p:sldId id="265" r:id="rId11"/>
    <p:sldId id="293" r:id="rId12"/>
    <p:sldId id="271" r:id="rId13"/>
    <p:sldId id="266" r:id="rId14"/>
    <p:sldId id="267" r:id="rId15"/>
    <p:sldId id="269" r:id="rId16"/>
    <p:sldId id="268" r:id="rId17"/>
    <p:sldId id="280" r:id="rId18"/>
    <p:sldId id="270" r:id="rId19"/>
    <p:sldId id="272" r:id="rId20"/>
    <p:sldId id="273" r:id="rId21"/>
    <p:sldId id="274" r:id="rId22"/>
    <p:sldId id="275" r:id="rId23"/>
    <p:sldId id="276" r:id="rId24"/>
    <p:sldId id="277" r:id="rId25"/>
    <p:sldId id="278" r:id="rId26"/>
    <p:sldId id="279" r:id="rId27"/>
    <p:sldId id="281" r:id="rId28"/>
    <p:sldId id="302" r:id="rId29"/>
    <p:sldId id="282" r:id="rId30"/>
    <p:sldId id="283" r:id="rId31"/>
    <p:sldId id="284" r:id="rId32"/>
    <p:sldId id="285" r:id="rId33"/>
    <p:sldId id="286" r:id="rId34"/>
    <p:sldId id="287" r:id="rId35"/>
    <p:sldId id="288" r:id="rId36"/>
    <p:sldId id="289" r:id="rId37"/>
    <p:sldId id="290" r:id="rId38"/>
    <p:sldId id="292" r:id="rId39"/>
    <p:sldId id="294" r:id="rId40"/>
    <p:sldId id="295" r:id="rId41"/>
    <p:sldId id="296" r:id="rId42"/>
    <p:sldId id="297" r:id="rId43"/>
    <p:sldId id="298" r:id="rId44"/>
    <p:sldId id="299" r:id="rId45"/>
    <p:sldId id="300" r:id="rId46"/>
    <p:sldId id="30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67"/>
    <p:restoredTop sz="94669"/>
  </p:normalViewPr>
  <p:slideViewPr>
    <p:cSldViewPr snapToGrid="0" snapToObjects="1">
      <p:cViewPr varScale="1">
        <p:scale>
          <a:sx n="87" d="100"/>
          <a:sy n="87" d="100"/>
        </p:scale>
        <p:origin x="6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DBB2A-8570-0A4D-9AC0-648EFA1FE058}" type="datetimeFigureOut">
              <a:rPr lang="en-US" smtClean="0"/>
              <a:t>3/22/17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4A571-799B-EC4A-9547-C524E182380D}" type="slidenum">
              <a:rPr lang="en-US" smtClean="0"/>
              <a:t>‹#›</a:t>
            </a:fld>
            <a:endParaRPr lang="en-US"/>
          </a:p>
        </p:txBody>
      </p:sp>
    </p:spTree>
    <p:extLst>
      <p:ext uri="{BB962C8B-B14F-4D97-AF65-F5344CB8AC3E}">
        <p14:creationId xmlns:p14="http://schemas.microsoft.com/office/powerpoint/2010/main" val="74803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3/22/17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3/22/17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3/22/17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3/22/17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3/22/17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3/22/17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3/22/17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3/22/17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3/22/17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3/22/17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3/22/17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3/22/17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3/22/17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3/22/17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3/22/17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3/22/17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3/22/17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3/22/17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8415" y="1980966"/>
            <a:ext cx="9144000" cy="1641490"/>
          </a:xfrm>
        </p:spPr>
        <p:txBody>
          <a:bodyPr>
            <a:normAutofit fontScale="90000"/>
          </a:bodyPr>
          <a:lstStyle/>
          <a:p>
            <a:pPr algn="ctr"/>
            <a:r>
              <a:rPr lang="en-US" u="sng" dirty="0" smtClean="0"/>
              <a:t>Foundations</a:t>
            </a:r>
            <a:br>
              <a:rPr lang="en-US" u="sng" dirty="0" smtClean="0"/>
            </a:br>
            <a:r>
              <a:rPr lang="en-US" sz="6000" dirty="0" smtClean="0"/>
              <a:t>Week 1 </a:t>
            </a:r>
            <a:r>
              <a:rPr lang="mr-IN" sz="6000" dirty="0" smtClean="0"/>
              <a:t>–</a:t>
            </a:r>
            <a:r>
              <a:rPr lang="en-US" sz="6000" dirty="0" smtClean="0"/>
              <a:t> Bibliology: </a:t>
            </a:r>
            <a:r>
              <a:rPr lang="en-US" sz="6000" dirty="0" smtClean="0"/>
              <a:t>The Bible</a:t>
            </a:r>
            <a:r>
              <a:rPr lang="en-US" dirty="0" smtClean="0"/>
              <a:t/>
            </a:r>
            <a:br>
              <a:rPr lang="en-US" dirty="0" smtClean="0"/>
            </a:br>
            <a:endParaRPr lang="en-US" dirty="0"/>
          </a:p>
        </p:txBody>
      </p:sp>
    </p:spTree>
    <p:extLst>
      <p:ext uri="{BB962C8B-B14F-4D97-AF65-F5344CB8AC3E}">
        <p14:creationId xmlns:p14="http://schemas.microsoft.com/office/powerpoint/2010/main" val="207218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Peter 1:21</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800" dirty="0" smtClean="0"/>
              <a:t>“No prophecy was ever produced by the will of man, but men spoke from God as they were carried along by the Holy Spirit.”</a:t>
            </a:r>
            <a:endParaRPr lang="en-US" sz="4800" dirty="0"/>
          </a:p>
        </p:txBody>
      </p:sp>
    </p:spTree>
    <p:extLst>
      <p:ext uri="{BB962C8B-B14F-4D97-AF65-F5344CB8AC3E}">
        <p14:creationId xmlns:p14="http://schemas.microsoft.com/office/powerpoint/2010/main" val="794068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Authority</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All the words of the Bible are God’s words, therefore it is completely truthful and authoritative and must be submitted to. </a:t>
            </a:r>
            <a:endParaRPr lang="en-US" sz="4400" dirty="0"/>
          </a:p>
        </p:txBody>
      </p:sp>
    </p:spTree>
    <p:extLst>
      <p:ext uri="{BB962C8B-B14F-4D97-AF65-F5344CB8AC3E}">
        <p14:creationId xmlns:p14="http://schemas.microsoft.com/office/powerpoint/2010/main" val="426638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4:4</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“Man shall not live by bread alone but by ever word that proceeds from the mouth of God.”</a:t>
            </a:r>
            <a:endParaRPr lang="en-US" sz="5400" dirty="0"/>
          </a:p>
        </p:txBody>
      </p:sp>
    </p:spTree>
    <p:extLst>
      <p:ext uri="{BB962C8B-B14F-4D97-AF65-F5344CB8AC3E}">
        <p14:creationId xmlns:p14="http://schemas.microsoft.com/office/powerpoint/2010/main" val="1729043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1:16</a:t>
            </a:r>
            <a:endParaRPr lang="en-US" dirty="0"/>
          </a:p>
        </p:txBody>
      </p:sp>
      <p:sp>
        <p:nvSpPr>
          <p:cNvPr id="3" name="Content Placeholder 2"/>
          <p:cNvSpPr>
            <a:spLocks noGrp="1"/>
          </p:cNvSpPr>
          <p:nvPr>
            <p:ph idx="1"/>
          </p:nvPr>
        </p:nvSpPr>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“Brothers, the Scripture had to be fulfilled, which the Holy Spirit spoke beforehand by the mouth of David concerning Judas, who became a guide to those who arrested Jesus.”</a:t>
            </a:r>
            <a:endParaRPr lang="en-US" sz="5400" dirty="0"/>
          </a:p>
        </p:txBody>
      </p:sp>
    </p:spTree>
    <p:extLst>
      <p:ext uri="{BB962C8B-B14F-4D97-AF65-F5344CB8AC3E}">
        <p14:creationId xmlns:p14="http://schemas.microsoft.com/office/powerpoint/2010/main" val="249841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Titus 1:2</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“This truth gives them confidence that they have eternal life, which God—who does not lie—promised them before the world began.”</a:t>
            </a:r>
            <a:endParaRPr lang="en-US" sz="5400" dirty="0"/>
          </a:p>
        </p:txBody>
      </p:sp>
    </p:spTree>
    <p:extLst>
      <p:ext uri="{BB962C8B-B14F-4D97-AF65-F5344CB8AC3E}">
        <p14:creationId xmlns:p14="http://schemas.microsoft.com/office/powerpoint/2010/main" val="1858616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6:17-18</a:t>
            </a:r>
            <a:endParaRPr lang="en-US" dirty="0"/>
          </a:p>
        </p:txBody>
      </p:sp>
      <p:sp>
        <p:nvSpPr>
          <p:cNvPr id="3" name="Content Placeholder 2"/>
          <p:cNvSpPr>
            <a:spLocks noGrp="1"/>
          </p:cNvSpPr>
          <p:nvPr>
            <p:ph idx="1"/>
          </p:nvPr>
        </p:nvSpPr>
        <p:spPr/>
        <p:txBody>
          <a:bodyPr>
            <a:normAutofit fontScale="77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“In the same way God, desiring even more to show to the heirs of the promise the unchangeableness of His purpose, interposed with an oath, so that by two unchangeable things, in which it is impossible for God to lie, we who have taken refuge would have strong encouragement to take hold of the hope set before us.” </a:t>
            </a:r>
            <a:endParaRPr lang="en-US" sz="5400" dirty="0"/>
          </a:p>
        </p:txBody>
      </p:sp>
    </p:spTree>
    <p:extLst>
      <p:ext uri="{BB962C8B-B14F-4D97-AF65-F5344CB8AC3E}">
        <p14:creationId xmlns:p14="http://schemas.microsoft.com/office/powerpoint/2010/main" val="490664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Samuel 7:28</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“You are God and Your words are true.”</a:t>
            </a:r>
            <a:endParaRPr lang="en-US" sz="4400" dirty="0"/>
          </a:p>
        </p:txBody>
      </p:sp>
    </p:spTree>
    <p:extLst>
      <p:ext uri="{BB962C8B-B14F-4D97-AF65-F5344CB8AC3E}">
        <p14:creationId xmlns:p14="http://schemas.microsoft.com/office/powerpoint/2010/main" val="1788132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17:17</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“Sanctify them in the truth; Your word is truth.”</a:t>
            </a:r>
            <a:endParaRPr lang="en-US" sz="4400" dirty="0"/>
          </a:p>
        </p:txBody>
      </p:sp>
    </p:spTree>
    <p:extLst>
      <p:ext uri="{BB962C8B-B14F-4D97-AF65-F5344CB8AC3E}">
        <p14:creationId xmlns:p14="http://schemas.microsoft.com/office/powerpoint/2010/main" val="577122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Necessity</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The Bible is necessary for knowing the Gospel, for maintaining spiritual life, and for knowing certain aspects of God’s will.</a:t>
            </a:r>
            <a:endParaRPr lang="en-US" sz="5400" dirty="0"/>
          </a:p>
        </p:txBody>
      </p:sp>
    </p:spTree>
    <p:extLst>
      <p:ext uri="{BB962C8B-B14F-4D97-AF65-F5344CB8AC3E}">
        <p14:creationId xmlns:p14="http://schemas.microsoft.com/office/powerpoint/2010/main" val="1003190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10:13-14, 17</a:t>
            </a:r>
            <a:endParaRPr lang="en-US" dirty="0"/>
          </a:p>
        </p:txBody>
      </p:sp>
      <p:sp>
        <p:nvSpPr>
          <p:cNvPr id="3" name="Content Placeholder 2"/>
          <p:cNvSpPr>
            <a:spLocks noGrp="1"/>
          </p:cNvSpPr>
          <p:nvPr>
            <p:ph idx="1"/>
          </p:nvPr>
        </p:nvSpPr>
        <p:spPr/>
        <p:txBody>
          <a:bodyPr>
            <a:noAutofit/>
          </a:bodyPr>
          <a:lstStyle/>
          <a:p>
            <a:pPr marL="228600" marR="0" lvl="4" indent="0" defTabSz="914400" eaLnBrk="1" fontAlgn="auto" latinLnBrk="0" hangingPunct="1">
              <a:lnSpc>
                <a:spcPct val="100000"/>
              </a:lnSpc>
              <a:spcBef>
                <a:spcPts val="1000"/>
              </a:spcBef>
              <a:spcAft>
                <a:spcPts val="0"/>
              </a:spcAft>
              <a:buClrTx/>
              <a:buSzTx/>
              <a:buFontTx/>
              <a:buNone/>
              <a:tabLst/>
              <a:defRPr/>
            </a:pPr>
            <a:r>
              <a:rPr lang="en-US" sz="4400" dirty="0" smtClean="0"/>
              <a:t>“How then will they call on Him in whom they have not believed? How will they believe in Him whom they have not heard? And how will they hear without a preacher?...So faith comes from hearing, and hearing by the word of Christ.”</a:t>
            </a:r>
            <a:endParaRPr lang="en-US" sz="4400" dirty="0"/>
          </a:p>
        </p:txBody>
      </p:sp>
    </p:spTree>
    <p:extLst>
      <p:ext uri="{BB962C8B-B14F-4D97-AF65-F5344CB8AC3E}">
        <p14:creationId xmlns:p14="http://schemas.microsoft.com/office/powerpoint/2010/main" val="624415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0571" y="0"/>
            <a:ext cx="6850857" cy="6850857"/>
          </a:xfrm>
        </p:spPr>
      </p:pic>
    </p:spTree>
    <p:extLst>
      <p:ext uri="{BB962C8B-B14F-4D97-AF65-F5344CB8AC3E}">
        <p14:creationId xmlns:p14="http://schemas.microsoft.com/office/powerpoint/2010/main" val="755991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4:4</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“Man does not live by bread alone, but by every word that proceeds from the mouth of God.”</a:t>
            </a:r>
            <a:endParaRPr lang="en-US" sz="5400" dirty="0"/>
          </a:p>
        </p:txBody>
      </p:sp>
    </p:spTree>
    <p:extLst>
      <p:ext uri="{BB962C8B-B14F-4D97-AF65-F5344CB8AC3E}">
        <p14:creationId xmlns:p14="http://schemas.microsoft.com/office/powerpoint/2010/main" val="282133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Peter 2:2</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“Like newborn babes, long for the pure spiritual milk, that by it you may grow up to salvation.”</a:t>
            </a:r>
            <a:endParaRPr lang="en-US" sz="5400" dirty="0"/>
          </a:p>
        </p:txBody>
      </p:sp>
    </p:spTree>
    <p:extLst>
      <p:ext uri="{BB962C8B-B14F-4D97-AF65-F5344CB8AC3E}">
        <p14:creationId xmlns:p14="http://schemas.microsoft.com/office/powerpoint/2010/main" val="705407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Thessalonians 4:3</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”This is the will of God for you, your sanctification.”</a:t>
            </a:r>
            <a:endParaRPr lang="en-US" sz="4400" dirty="0"/>
          </a:p>
        </p:txBody>
      </p:sp>
    </p:spTree>
    <p:extLst>
      <p:ext uri="{BB962C8B-B14F-4D97-AF65-F5344CB8AC3E}">
        <p14:creationId xmlns:p14="http://schemas.microsoft.com/office/powerpoint/2010/main" val="610265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Thessalonians 5:18</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“Give thanks in all circumstances, for this is God’s will for you.”</a:t>
            </a:r>
            <a:endParaRPr lang="en-US" sz="5400" dirty="0"/>
          </a:p>
        </p:txBody>
      </p:sp>
    </p:spTree>
    <p:extLst>
      <p:ext uri="{BB962C8B-B14F-4D97-AF65-F5344CB8AC3E}">
        <p14:creationId xmlns:p14="http://schemas.microsoft.com/office/powerpoint/2010/main" val="431869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Sufficiency</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The Scriptures contain all the words that we need in order to find salvation, grow in obedience to the Lord, and live the lives God desires for us. </a:t>
            </a:r>
            <a:endParaRPr lang="en-US" sz="4400" dirty="0"/>
          </a:p>
        </p:txBody>
      </p:sp>
    </p:spTree>
    <p:extLst>
      <p:ext uri="{BB962C8B-B14F-4D97-AF65-F5344CB8AC3E}">
        <p14:creationId xmlns:p14="http://schemas.microsoft.com/office/powerpoint/2010/main" val="2502114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Timothy 3:15-17</a:t>
            </a:r>
            <a:endParaRPr lang="en-US" dirty="0"/>
          </a:p>
        </p:txBody>
      </p:sp>
      <p:sp>
        <p:nvSpPr>
          <p:cNvPr id="3" name="Content Placeholder 2"/>
          <p:cNvSpPr>
            <a:spLocks noGrp="1"/>
          </p:cNvSpPr>
          <p:nvPr>
            <p:ph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smtClean="0"/>
              <a:t>“</a:t>
            </a:r>
            <a:r>
              <a:rPr lang="mr-IN" sz="3600" dirty="0" smtClean="0"/>
              <a:t>…</a:t>
            </a:r>
            <a:r>
              <a:rPr lang="en-US" sz="3600" dirty="0" smtClean="0"/>
              <a:t>from childhood you have been acquainted with the sacred writings, which are able to make you wise for salvation through faith in Christ Jesus. All Scripture is breathed out by God and profitable for teaching, for reproof, for correction, and for training in righteousness, that the man of God may be complete, equipped for every good work.”</a:t>
            </a:r>
            <a:endParaRPr lang="en-US" sz="3600" dirty="0"/>
          </a:p>
        </p:txBody>
      </p:sp>
    </p:spTree>
    <p:extLst>
      <p:ext uri="{BB962C8B-B14F-4D97-AF65-F5344CB8AC3E}">
        <p14:creationId xmlns:p14="http://schemas.microsoft.com/office/powerpoint/2010/main" val="16538715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Matthew 7:12</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“So in everything that you do, do unto others as you would have them do unto you, for this is the Law and the Prophets.”</a:t>
            </a:r>
            <a:endParaRPr lang="en-US" sz="5400" dirty="0"/>
          </a:p>
        </p:txBody>
      </p:sp>
    </p:spTree>
    <p:extLst>
      <p:ext uri="{BB962C8B-B14F-4D97-AF65-F5344CB8AC3E}">
        <p14:creationId xmlns:p14="http://schemas.microsoft.com/office/powerpoint/2010/main" val="16516708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17:11</a:t>
            </a:r>
            <a:endParaRPr lang="en-US" dirty="0"/>
          </a:p>
        </p:txBody>
      </p:sp>
      <p:sp>
        <p:nvSpPr>
          <p:cNvPr id="3" name="Content Placeholder 2"/>
          <p:cNvSpPr>
            <a:spLocks noGrp="1"/>
          </p:cNvSpPr>
          <p:nvPr>
            <p:ph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“[The Bereans] were of more noble character than those in Thessalonica, for they received the message with great eagerness and examined the Scriptures every day to see if what Paul said was true.”</a:t>
            </a:r>
            <a:endParaRPr lang="en-US" sz="4000" dirty="0"/>
          </a:p>
        </p:txBody>
      </p:sp>
    </p:spTree>
    <p:extLst>
      <p:ext uri="{BB962C8B-B14F-4D97-AF65-F5344CB8AC3E}">
        <p14:creationId xmlns:p14="http://schemas.microsoft.com/office/powerpoint/2010/main" val="348169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The Bible is written in such a way that its teachings are able to be understood by all who read it seeking God’s help and being willing to follow it.</a:t>
            </a:r>
            <a:endParaRPr lang="en-US" sz="4400" dirty="0"/>
          </a:p>
        </p:txBody>
      </p:sp>
    </p:spTree>
    <p:extLst>
      <p:ext uri="{BB962C8B-B14F-4D97-AF65-F5344CB8AC3E}">
        <p14:creationId xmlns:p14="http://schemas.microsoft.com/office/powerpoint/2010/main" val="1230258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Peter 3:15-16</a:t>
            </a:r>
            <a:endParaRPr lang="en-US" dirty="0"/>
          </a:p>
        </p:txBody>
      </p:sp>
      <p:sp>
        <p:nvSpPr>
          <p:cNvPr id="3" name="Content Placeholder 2"/>
          <p:cNvSpPr>
            <a:spLocks noGrp="1"/>
          </p:cNvSpPr>
          <p:nvPr>
            <p:ph idx="1"/>
          </p:nvPr>
        </p:nvSpPr>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“So also our beloved Paul wrote to you according to the wisdom given him, speaking of this as he does in all his letters. There are some things in them that are hard to understand, which the ignorant and unstable twist to their own destruction, as they do the other scriptures.”</a:t>
            </a:r>
            <a:endParaRPr lang="en-US" sz="4000" dirty="0"/>
          </a:p>
        </p:txBody>
      </p:sp>
    </p:spTree>
    <p:extLst>
      <p:ext uri="{BB962C8B-B14F-4D97-AF65-F5344CB8AC3E}">
        <p14:creationId xmlns:p14="http://schemas.microsoft.com/office/powerpoint/2010/main" val="62398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18:38</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solidFill>
                  <a:schemeClr val="tx1"/>
                </a:solidFill>
              </a:rPr>
              <a:t>“What is truth?”</a:t>
            </a:r>
            <a:endParaRPr lang="en-US" sz="5400" dirty="0">
              <a:solidFill>
                <a:schemeClr val="tx1"/>
              </a:solidFill>
            </a:endParaRPr>
          </a:p>
        </p:txBody>
      </p:sp>
    </p:spTree>
    <p:extLst>
      <p:ext uri="{BB962C8B-B14F-4D97-AF65-F5344CB8AC3E}">
        <p14:creationId xmlns:p14="http://schemas.microsoft.com/office/powerpoint/2010/main" val="11735512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Deuteronomy 6:6-7</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dirty="0" smtClean="0"/>
              <a:t>“And these words I command you this day shall be upon your heart; and you shall teach them diligently to your children, and shall talk of them when you sit in your house, and when you walk by the way, and when you lie down, and when you rise.”</a:t>
            </a:r>
            <a:endParaRPr lang="en-US" sz="4000" dirty="0"/>
          </a:p>
        </p:txBody>
      </p:sp>
    </p:spTree>
    <p:extLst>
      <p:ext uri="{BB962C8B-B14F-4D97-AF65-F5344CB8AC3E}">
        <p14:creationId xmlns:p14="http://schemas.microsoft.com/office/powerpoint/2010/main" val="173065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19:7</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“The testimony of the Lord is sure, making wise the simple.”</a:t>
            </a:r>
            <a:endParaRPr lang="en-US" sz="5400" dirty="0"/>
          </a:p>
        </p:txBody>
      </p:sp>
    </p:spTree>
    <p:extLst>
      <p:ext uri="{BB962C8B-B14F-4D97-AF65-F5344CB8AC3E}">
        <p14:creationId xmlns:p14="http://schemas.microsoft.com/office/powerpoint/2010/main" val="10807381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119:130</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“The unfolding of your words gives light; it imparts understanding to the simple.”</a:t>
            </a:r>
            <a:endParaRPr lang="en-US" sz="5400" dirty="0"/>
          </a:p>
        </p:txBody>
      </p:sp>
    </p:spTree>
    <p:extLst>
      <p:ext uri="{BB962C8B-B14F-4D97-AF65-F5344CB8AC3E}">
        <p14:creationId xmlns:p14="http://schemas.microsoft.com/office/powerpoint/2010/main" val="291475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Corinthians 2:14</a:t>
            </a:r>
            <a:endParaRPr lang="en-US" dirty="0"/>
          </a:p>
        </p:txBody>
      </p:sp>
      <p:sp>
        <p:nvSpPr>
          <p:cNvPr id="3" name="Content Placeholder 2"/>
          <p:cNvSpPr>
            <a:spLocks noGrp="1"/>
          </p:cNvSpPr>
          <p:nvPr>
            <p:ph idx="1"/>
          </p:nvPr>
        </p:nvSpPr>
        <p:spPr/>
        <p:txBody>
          <a:bodyPr>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”The unspiritual man does not receive the things of the Spirit of God, for they are folly to him, and he is not able to understand them because they are spiritually discerned.”</a:t>
            </a:r>
            <a:endParaRPr lang="en-US" sz="5400" dirty="0"/>
          </a:p>
        </p:txBody>
      </p:sp>
    </p:spTree>
    <p:extLst>
      <p:ext uri="{BB962C8B-B14F-4D97-AF65-F5344CB8AC3E}">
        <p14:creationId xmlns:p14="http://schemas.microsoft.com/office/powerpoint/2010/main" val="2092192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7200" dirty="0" smtClean="0"/>
          </a:p>
          <a:p>
            <a:pPr marL="0" marR="0" lvl="0" indent="0" algn="ctr" defTabSz="914400" eaLnBrk="1" fontAlgn="auto" latinLnBrk="0" hangingPunct="1">
              <a:lnSpc>
                <a:spcPct val="100000"/>
              </a:lnSpc>
              <a:spcBef>
                <a:spcPts val="0"/>
              </a:spcBef>
              <a:spcAft>
                <a:spcPts val="0"/>
              </a:spcAft>
              <a:buClrTx/>
              <a:buSzTx/>
              <a:buFontTx/>
              <a:buNone/>
              <a:tabLst/>
              <a:defRPr/>
            </a:pPr>
            <a:r>
              <a:rPr lang="en-US" sz="8800" dirty="0" smtClean="0"/>
              <a:t>H.E.A.R. Journals</a:t>
            </a:r>
            <a:endParaRPr lang="en-US" sz="8800" dirty="0"/>
          </a:p>
        </p:txBody>
      </p:sp>
    </p:spTree>
    <p:extLst>
      <p:ext uri="{BB962C8B-B14F-4D97-AF65-F5344CB8AC3E}">
        <p14:creationId xmlns:p14="http://schemas.microsoft.com/office/powerpoint/2010/main" val="1848893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4:12</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“For the word of God is living and active, sharper than any two-edged sword, piercing to the division of soul and of spirit, of joints and of marrow, and discerning the thoughts and intentions of the heart.”</a:t>
            </a:r>
            <a:endParaRPr lang="en-US" sz="4400" dirty="0"/>
          </a:p>
        </p:txBody>
      </p:sp>
    </p:spTree>
    <p:extLst>
      <p:ext uri="{BB962C8B-B14F-4D97-AF65-F5344CB8AC3E}">
        <p14:creationId xmlns:p14="http://schemas.microsoft.com/office/powerpoint/2010/main" val="733636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After reading a passage of Scripture, highlight each verse that speaks to you by copying it down.</a:t>
            </a:r>
            <a:endParaRPr lang="en-US" sz="5400" dirty="0"/>
          </a:p>
        </p:txBody>
      </p:sp>
    </p:spTree>
    <p:extLst>
      <p:ext uri="{BB962C8B-B14F-4D97-AF65-F5344CB8AC3E}">
        <p14:creationId xmlns:p14="http://schemas.microsoft.com/office/powerpoint/2010/main" val="11721983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At this stage you will explain what the text means.</a:t>
            </a:r>
            <a:endParaRPr lang="en-US" sz="5400" dirty="0"/>
          </a:p>
        </p:txBody>
      </p:sp>
    </p:spTree>
    <p:extLst>
      <p:ext uri="{BB962C8B-B14F-4D97-AF65-F5344CB8AC3E}">
        <p14:creationId xmlns:p14="http://schemas.microsoft.com/office/powerpoint/2010/main" val="20747664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a:t>
            </a:r>
            <a:endParaRPr lang="en-US" dirty="0"/>
          </a:p>
        </p:txBody>
      </p:sp>
      <p:sp>
        <p:nvSpPr>
          <p:cNvPr id="3" name="Content Placeholder 2"/>
          <p:cNvSpPr>
            <a:spLocks noGrp="1"/>
          </p:cNvSpPr>
          <p:nvPr>
            <p:ph idx="1"/>
          </p:nvPr>
        </p:nvSpPr>
        <p:spPr/>
        <p:txBody>
          <a:bodyPr>
            <a:noAutofit/>
          </a:bodyPr>
          <a:lstStyle/>
          <a:p>
            <a:r>
              <a:rPr lang="en-US" sz="3600" dirty="0" smtClean="0"/>
              <a:t>Why was this written?</a:t>
            </a:r>
          </a:p>
          <a:p>
            <a:r>
              <a:rPr lang="en-US" sz="3600" dirty="0" smtClean="0"/>
              <a:t>To whom was it originally written?</a:t>
            </a:r>
          </a:p>
          <a:p>
            <a:r>
              <a:rPr lang="en-US" sz="3600" dirty="0" smtClean="0"/>
              <a:t>How does it fit with the verses before and after it?</a:t>
            </a:r>
          </a:p>
          <a:p>
            <a:r>
              <a:rPr lang="en-US" sz="3600" dirty="0" smtClean="0"/>
              <a:t>Why did the Holy Spirit include this passage in the book?</a:t>
            </a:r>
          </a:p>
          <a:p>
            <a:r>
              <a:rPr lang="en-US" sz="3600" dirty="0" smtClean="0"/>
              <a:t>What is He intending to communicate through this text?</a:t>
            </a:r>
            <a:endParaRPr lang="en-US" sz="3600" dirty="0"/>
          </a:p>
        </p:txBody>
      </p:sp>
    </p:spTree>
    <p:extLst>
      <p:ext uri="{BB962C8B-B14F-4D97-AF65-F5344CB8AC3E}">
        <p14:creationId xmlns:p14="http://schemas.microsoft.com/office/powerpoint/2010/main" val="330646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a:t>
            </a:r>
            <a:endParaRPr lang="en-US" dirty="0"/>
          </a:p>
        </p:txBody>
      </p:sp>
      <p:sp>
        <p:nvSpPr>
          <p:cNvPr id="3" name="Content Placeholder 2"/>
          <p:cNvSpPr>
            <a:spLocks noGrp="1"/>
          </p:cNvSpPr>
          <p:nvPr>
            <p:ph idx="1"/>
          </p:nvPr>
        </p:nvSpPr>
        <p:spPr/>
        <p:txBody>
          <a:bodyPr>
            <a:normAutofit/>
          </a:bodyPr>
          <a:lstStyle/>
          <a:p>
            <a:r>
              <a:rPr lang="en-US" sz="3600" dirty="0" smtClean="0"/>
              <a:t>How can this help me?</a:t>
            </a:r>
          </a:p>
          <a:p>
            <a:r>
              <a:rPr lang="en-US" sz="3600" dirty="0" smtClean="0"/>
              <a:t>What does this mean today?</a:t>
            </a:r>
          </a:p>
          <a:p>
            <a:r>
              <a:rPr lang="en-US" sz="3600" dirty="0" smtClean="0"/>
              <a:t>What would the application of this verse look like in my life?</a:t>
            </a:r>
          </a:p>
          <a:p>
            <a:r>
              <a:rPr lang="en-US" sz="3600" dirty="0" smtClean="0"/>
              <a:t>What does this mean to me?</a:t>
            </a:r>
          </a:p>
          <a:p>
            <a:r>
              <a:rPr lang="en-US" sz="3600" dirty="0" smtClean="0"/>
              <a:t>What is God saying to me?</a:t>
            </a:r>
            <a:endParaRPr lang="en-US" sz="3600" dirty="0"/>
          </a:p>
        </p:txBody>
      </p:sp>
    </p:spTree>
    <p:extLst>
      <p:ext uri="{BB962C8B-B14F-4D97-AF65-F5344CB8AC3E}">
        <p14:creationId xmlns:p14="http://schemas.microsoft.com/office/powerpoint/2010/main" val="1778329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Baptist Faith and Message</a:t>
            </a:r>
            <a:endParaRPr lang="en-US" dirty="0"/>
          </a:p>
        </p:txBody>
      </p:sp>
      <p:sp>
        <p:nvSpPr>
          <p:cNvPr id="3" name="Content Placeholder 2"/>
          <p:cNvSpPr>
            <a:spLocks noGrp="1"/>
          </p:cNvSpPr>
          <p:nvPr>
            <p:ph idx="1"/>
          </p:nvPr>
        </p:nvSpPr>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6000" dirty="0" smtClean="0"/>
              <a:t>“[The Bible] is a perfect treasure of divine instruction. It has God for its author, salvation for its end, and truth, without any mixture of error, for its matter. Therefore, all Scripture is totally true and trustworthy.”</a:t>
            </a:r>
            <a:endParaRPr lang="en-US" sz="6000" dirty="0"/>
          </a:p>
        </p:txBody>
      </p:sp>
    </p:spTree>
    <p:extLst>
      <p:ext uri="{BB962C8B-B14F-4D97-AF65-F5344CB8AC3E}">
        <p14:creationId xmlns:p14="http://schemas.microsoft.com/office/powerpoint/2010/main" val="1738653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	</a:t>
            </a:r>
            <a:endParaRPr lang="en-US" dirty="0"/>
          </a:p>
        </p:txBody>
      </p:sp>
      <p:sp>
        <p:nvSpPr>
          <p:cNvPr id="3" name="Content Placeholder 2"/>
          <p:cNvSpPr>
            <a:spLocks noGrp="1"/>
          </p:cNvSpPr>
          <p:nvPr>
            <p:ph idx="1"/>
          </p:nvPr>
        </p:nvSpPr>
        <p:spPr/>
        <p:txBody>
          <a:bodyPr>
            <a:normAutofit/>
          </a:bodyPr>
          <a:lstStyle/>
          <a:p>
            <a:r>
              <a:rPr lang="en-US" sz="4000" dirty="0" smtClean="0"/>
              <a:t>Write a call to action</a:t>
            </a:r>
          </a:p>
          <a:p>
            <a:r>
              <a:rPr lang="en-US" sz="4000" dirty="0" smtClean="0"/>
              <a:t>Describe how you will be different</a:t>
            </a:r>
          </a:p>
          <a:p>
            <a:r>
              <a:rPr lang="en-US" sz="4000" dirty="0" smtClean="0"/>
              <a:t>Indicate what you are going to do</a:t>
            </a:r>
          </a:p>
          <a:p>
            <a:r>
              <a:rPr lang="en-US" sz="4000" dirty="0" smtClean="0"/>
              <a:t>Write a prayer to God</a:t>
            </a:r>
            <a:endParaRPr lang="en-US" sz="4000" dirty="0"/>
          </a:p>
        </p:txBody>
      </p:sp>
    </p:spTree>
    <p:extLst>
      <p:ext uri="{BB962C8B-B14F-4D97-AF65-F5344CB8AC3E}">
        <p14:creationId xmlns:p14="http://schemas.microsoft.com/office/powerpoint/2010/main" val="507886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119:1</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“How blessed are those whose way is blameless, who walk in the law of the Lord.”</a:t>
            </a:r>
            <a:endParaRPr lang="en-US" sz="4400" dirty="0"/>
          </a:p>
        </p:txBody>
      </p:sp>
    </p:spTree>
    <p:extLst>
      <p:ext uri="{BB962C8B-B14F-4D97-AF65-F5344CB8AC3E}">
        <p14:creationId xmlns:p14="http://schemas.microsoft.com/office/powerpoint/2010/main" val="860670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119:89</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“Forever, O Lord, your word is settled in heaven.”</a:t>
            </a:r>
            <a:endParaRPr lang="en-US" sz="4400" dirty="0"/>
          </a:p>
        </p:txBody>
      </p:sp>
    </p:spTree>
    <p:extLst>
      <p:ext uri="{BB962C8B-B14F-4D97-AF65-F5344CB8AC3E}">
        <p14:creationId xmlns:p14="http://schemas.microsoft.com/office/powerpoint/2010/main" val="2114379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119:105</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“Your word is a lamp to my feet and a light to my path.”</a:t>
            </a:r>
            <a:endParaRPr lang="en-US" sz="4400" dirty="0"/>
          </a:p>
        </p:txBody>
      </p:sp>
    </p:spTree>
    <p:extLst>
      <p:ext uri="{BB962C8B-B14F-4D97-AF65-F5344CB8AC3E}">
        <p14:creationId xmlns:p14="http://schemas.microsoft.com/office/powerpoint/2010/main" val="20932352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119:142</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“Your righteousness is an everlasting righteousness, and Your word is truth.”</a:t>
            </a:r>
            <a:endParaRPr lang="en-US" sz="4400" dirty="0"/>
          </a:p>
        </p:txBody>
      </p:sp>
    </p:spTree>
    <p:extLst>
      <p:ext uri="{BB962C8B-B14F-4D97-AF65-F5344CB8AC3E}">
        <p14:creationId xmlns:p14="http://schemas.microsoft.com/office/powerpoint/2010/main" val="1856154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119:151</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“You are near, O Lord, and all Your commandments are truth.”</a:t>
            </a:r>
            <a:endParaRPr lang="en-US" sz="4400" dirty="0"/>
          </a:p>
        </p:txBody>
      </p:sp>
    </p:spTree>
    <p:extLst>
      <p:ext uri="{BB962C8B-B14F-4D97-AF65-F5344CB8AC3E}">
        <p14:creationId xmlns:p14="http://schemas.microsoft.com/office/powerpoint/2010/main" val="9778229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119:160</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dirty="0" smtClean="0"/>
              <a:t>“The sum of Your word is truth, and every one of Your righteous ordinances is everlasting.”</a:t>
            </a:r>
            <a:endParaRPr lang="en-US" sz="4400" dirty="0"/>
          </a:p>
        </p:txBody>
      </p:sp>
    </p:spTree>
    <p:extLst>
      <p:ext uri="{BB962C8B-B14F-4D97-AF65-F5344CB8AC3E}">
        <p14:creationId xmlns:p14="http://schemas.microsoft.com/office/powerpoint/2010/main" val="73255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	</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pPr>
            <a:r>
              <a:rPr lang="en-US" sz="4800" dirty="0" smtClean="0"/>
              <a:t>From Greek, </a:t>
            </a:r>
            <a:r>
              <a:rPr lang="en-US" sz="4800" i="1" dirty="0" smtClean="0"/>
              <a:t>biblos, </a:t>
            </a:r>
            <a:r>
              <a:rPr lang="en-US" sz="4800" dirty="0" smtClean="0"/>
              <a:t>meaning “book.”</a:t>
            </a:r>
          </a:p>
          <a:p>
            <a:pPr>
              <a:lnSpc>
                <a:spcPct val="100000"/>
              </a:lnSpc>
              <a:spcBef>
                <a:spcPts val="0"/>
              </a:spcBef>
            </a:pPr>
            <a:r>
              <a:rPr lang="en-US" sz="4800" dirty="0" smtClean="0"/>
              <a:t>66 books total</a:t>
            </a:r>
          </a:p>
          <a:p>
            <a:pPr lvl="1">
              <a:lnSpc>
                <a:spcPct val="100000"/>
              </a:lnSpc>
              <a:spcBef>
                <a:spcPts val="0"/>
              </a:spcBef>
            </a:pPr>
            <a:r>
              <a:rPr lang="en-US" sz="4400" dirty="0" smtClean="0"/>
              <a:t>Old Testament = 39 books</a:t>
            </a:r>
          </a:p>
          <a:p>
            <a:pPr lvl="1">
              <a:lnSpc>
                <a:spcPct val="100000"/>
              </a:lnSpc>
              <a:spcBef>
                <a:spcPts val="0"/>
              </a:spcBef>
            </a:pPr>
            <a:r>
              <a:rPr lang="en-US" sz="4400" dirty="0" smtClean="0"/>
              <a:t>New Testament = 27 books</a:t>
            </a:r>
            <a:endParaRPr lang="en-US" sz="4800" dirty="0" smtClean="0"/>
          </a:p>
          <a:p>
            <a:pPr lvl="1">
              <a:lnSpc>
                <a:spcPct val="100000"/>
              </a:lnSpc>
              <a:spcBef>
                <a:spcPts val="0"/>
              </a:spcBef>
            </a:pPr>
            <a:endParaRPr lang="en-US" sz="4400" dirty="0"/>
          </a:p>
        </p:txBody>
      </p:sp>
    </p:spTree>
    <p:extLst>
      <p:ext uri="{BB962C8B-B14F-4D97-AF65-F5344CB8AC3E}">
        <p14:creationId xmlns:p14="http://schemas.microsoft.com/office/powerpoint/2010/main" val="1988637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a:t>
            </a:r>
            <a:endParaRPr lang="en-US" dirty="0"/>
          </a:p>
        </p:txBody>
      </p:sp>
      <p:sp>
        <p:nvSpPr>
          <p:cNvPr id="3" name="Content Placeholder 2"/>
          <p:cNvSpPr>
            <a:spLocks noGrp="1"/>
          </p:cNvSpPr>
          <p:nvPr>
            <p:ph idx="1"/>
          </p:nvPr>
        </p:nvSpPr>
        <p:spPr/>
        <p:txBody>
          <a:bodyPr>
            <a:noAutofit/>
          </a:bodyPr>
          <a:lstStyle/>
          <a:p>
            <a:r>
              <a:rPr lang="en-US" sz="4400" dirty="0" smtClean="0"/>
              <a:t>Law </a:t>
            </a:r>
            <a:r>
              <a:rPr lang="mr-IN" sz="4400" dirty="0" smtClean="0"/>
              <a:t>–</a:t>
            </a:r>
            <a:r>
              <a:rPr lang="en-US" sz="4400" dirty="0" smtClean="0"/>
              <a:t> Leviticus &amp; Deuteronomy</a:t>
            </a:r>
          </a:p>
          <a:p>
            <a:r>
              <a:rPr lang="en-US" sz="4400" dirty="0" smtClean="0"/>
              <a:t>Historical </a:t>
            </a:r>
            <a:r>
              <a:rPr lang="mr-IN" sz="4400" dirty="0" smtClean="0"/>
              <a:t>–</a:t>
            </a:r>
            <a:r>
              <a:rPr lang="en-US" sz="4400" dirty="0" smtClean="0"/>
              <a:t> Ezra &amp; Acts</a:t>
            </a:r>
          </a:p>
          <a:p>
            <a:r>
              <a:rPr lang="en-US" sz="4400" dirty="0" smtClean="0"/>
              <a:t>Poetry </a:t>
            </a:r>
            <a:r>
              <a:rPr lang="mr-IN" sz="4400" dirty="0" smtClean="0"/>
              <a:t>–</a:t>
            </a:r>
            <a:r>
              <a:rPr lang="en-US" sz="4400" dirty="0" smtClean="0"/>
              <a:t> Psalms &amp; Ecclesiastes</a:t>
            </a:r>
          </a:p>
          <a:p>
            <a:r>
              <a:rPr lang="en-US" sz="4400" dirty="0" smtClean="0"/>
              <a:t>Prophecy </a:t>
            </a:r>
            <a:r>
              <a:rPr lang="mr-IN" sz="4400" dirty="0" smtClean="0"/>
              <a:t>–</a:t>
            </a:r>
            <a:r>
              <a:rPr lang="en-US" sz="4400" dirty="0" smtClean="0"/>
              <a:t> Isaiah and Revelation</a:t>
            </a:r>
          </a:p>
          <a:p>
            <a:r>
              <a:rPr lang="en-US" sz="4400" dirty="0" smtClean="0"/>
              <a:t>Biographical </a:t>
            </a:r>
            <a:r>
              <a:rPr lang="mr-IN" sz="4400" dirty="0" smtClean="0"/>
              <a:t>–</a:t>
            </a:r>
            <a:r>
              <a:rPr lang="en-US" sz="4400" dirty="0" smtClean="0"/>
              <a:t> Matthew and John</a:t>
            </a:r>
          </a:p>
          <a:p>
            <a:r>
              <a:rPr lang="en-US" sz="4400" dirty="0" smtClean="0"/>
              <a:t>Epistles </a:t>
            </a:r>
            <a:r>
              <a:rPr lang="mr-IN" sz="4400" dirty="0" smtClean="0"/>
              <a:t>–</a:t>
            </a:r>
            <a:r>
              <a:rPr lang="en-US" sz="4400" dirty="0" smtClean="0"/>
              <a:t> Philippians &amp; Ephesians</a:t>
            </a:r>
            <a:endParaRPr lang="en-US" sz="4400" dirty="0"/>
          </a:p>
        </p:txBody>
      </p:sp>
    </p:spTree>
    <p:extLst>
      <p:ext uri="{BB962C8B-B14F-4D97-AF65-F5344CB8AC3E}">
        <p14:creationId xmlns:p14="http://schemas.microsoft.com/office/powerpoint/2010/main" val="140845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Bible</a:t>
            </a:r>
            <a:endParaRPr lang="en-US" dirty="0"/>
          </a:p>
        </p:txBody>
      </p:sp>
      <p:sp>
        <p:nvSpPr>
          <p:cNvPr id="3" name="Content Placeholder 2"/>
          <p:cNvSpPr>
            <a:spLocks noGrp="1"/>
          </p:cNvSpPr>
          <p:nvPr>
            <p:ph idx="1"/>
          </p:nvPr>
        </p:nvSpPr>
        <p:spPr/>
        <p:txBody>
          <a:bodyPr>
            <a:normAutofit/>
          </a:bodyPr>
          <a:lstStyle/>
          <a:p>
            <a:r>
              <a:rPr lang="en-US" sz="4000" dirty="0" smtClean="0"/>
              <a:t>Written over a span of 1500 years</a:t>
            </a:r>
          </a:p>
          <a:p>
            <a:r>
              <a:rPr lang="en-US" sz="4000" dirty="0" smtClean="0"/>
              <a:t>3 different languages</a:t>
            </a:r>
            <a:r>
              <a:rPr lang="en-US" sz="4000" dirty="0"/>
              <a:t> </a:t>
            </a:r>
            <a:r>
              <a:rPr lang="en-US" sz="4000" dirty="0" smtClean="0"/>
              <a:t>(Hebrew, Aramaic, Greek)</a:t>
            </a:r>
          </a:p>
          <a:p>
            <a:r>
              <a:rPr lang="en-US" sz="4000" dirty="0" smtClean="0"/>
              <a:t>40 different authors</a:t>
            </a:r>
          </a:p>
          <a:p>
            <a:r>
              <a:rPr lang="en-US" sz="4000" dirty="0" smtClean="0"/>
              <a:t>Various cultures, countries, and backgrounds</a:t>
            </a:r>
          </a:p>
          <a:p>
            <a:r>
              <a:rPr lang="en-US" sz="4000" dirty="0" smtClean="0"/>
              <a:t>Diverse, yet unified in message and content</a:t>
            </a:r>
          </a:p>
        </p:txBody>
      </p:sp>
    </p:spTree>
    <p:extLst>
      <p:ext uri="{BB962C8B-B14F-4D97-AF65-F5344CB8AC3E}">
        <p14:creationId xmlns:p14="http://schemas.microsoft.com/office/powerpoint/2010/main" val="871165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800" dirty="0" smtClean="0"/>
              <a:t>A term referring to the fact that the words of Scripture are spoken by God.</a:t>
            </a:r>
            <a:endParaRPr lang="en-US" sz="4800" dirty="0"/>
          </a:p>
        </p:txBody>
      </p:sp>
    </p:spTree>
    <p:extLst>
      <p:ext uri="{BB962C8B-B14F-4D97-AF65-F5344CB8AC3E}">
        <p14:creationId xmlns:p14="http://schemas.microsoft.com/office/powerpoint/2010/main" val="1079931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Timothy 3:16</a:t>
            </a:r>
            <a:endParaRPr lang="en-US" dirty="0"/>
          </a:p>
        </p:txBody>
      </p:sp>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5400" dirty="0" smtClean="0"/>
              <a:t>“All Scripture is </a:t>
            </a:r>
            <a:r>
              <a:rPr lang="en-US" sz="5400" b="1" dirty="0" smtClean="0"/>
              <a:t>breathed out </a:t>
            </a:r>
            <a:r>
              <a:rPr lang="en-US" sz="5400" dirty="0" smtClean="0"/>
              <a:t>by God and is profitable for teaching, for reproof, for correction, and for training in righteousness</a:t>
            </a:r>
            <a:r>
              <a:rPr lang="mr-IN" sz="5400" dirty="0" smtClean="0"/>
              <a:t>…</a:t>
            </a:r>
            <a:r>
              <a:rPr lang="en-US" sz="5400" dirty="0" smtClean="0"/>
              <a:t>”</a:t>
            </a:r>
            <a:endParaRPr lang="en-US" sz="5400" dirty="0"/>
          </a:p>
        </p:txBody>
      </p:sp>
    </p:spTree>
    <p:extLst>
      <p:ext uri="{BB962C8B-B14F-4D97-AF65-F5344CB8AC3E}">
        <p14:creationId xmlns:p14="http://schemas.microsoft.com/office/powerpoint/2010/main" val="955289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440</TotalTime>
  <Words>1285</Words>
  <Application>Microsoft Macintosh PowerPoint</Application>
  <PresentationFormat>Widescreen</PresentationFormat>
  <Paragraphs>112</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Calibri</vt:lpstr>
      <vt:lpstr>Corbel</vt:lpstr>
      <vt:lpstr>Mangal</vt:lpstr>
      <vt:lpstr>Arial</vt:lpstr>
      <vt:lpstr>Depth</vt:lpstr>
      <vt:lpstr>Foundations Week 1 – Bibliology: The Bible </vt:lpstr>
      <vt:lpstr>PowerPoint Presentation</vt:lpstr>
      <vt:lpstr>John 18:38</vt:lpstr>
      <vt:lpstr>The Baptist Faith and Message</vt:lpstr>
      <vt:lpstr>The Bible </vt:lpstr>
      <vt:lpstr>The Bible</vt:lpstr>
      <vt:lpstr>The Bible</vt:lpstr>
      <vt:lpstr>Inspiration</vt:lpstr>
      <vt:lpstr>2 Timothy 3:16</vt:lpstr>
      <vt:lpstr>2 Peter 1:21</vt:lpstr>
      <vt:lpstr>Authority</vt:lpstr>
      <vt:lpstr>Matthew 4:4</vt:lpstr>
      <vt:lpstr>Acts 1:16</vt:lpstr>
      <vt:lpstr>Titus 1:2</vt:lpstr>
      <vt:lpstr>Hebrews 6:17-18</vt:lpstr>
      <vt:lpstr>2 Samuel 7:28</vt:lpstr>
      <vt:lpstr>John 17:17</vt:lpstr>
      <vt:lpstr>Necessity</vt:lpstr>
      <vt:lpstr>Romans 10:13-14, 17</vt:lpstr>
      <vt:lpstr>Matthew 4:4</vt:lpstr>
      <vt:lpstr>1 Peter 2:2</vt:lpstr>
      <vt:lpstr>1 Thessalonians 4:3</vt:lpstr>
      <vt:lpstr>1 Thessalonians 5:18</vt:lpstr>
      <vt:lpstr>Sufficiency</vt:lpstr>
      <vt:lpstr>2 Timothy 3:15-17</vt:lpstr>
      <vt:lpstr>Matthew 7:12</vt:lpstr>
      <vt:lpstr>Acts 17:11</vt:lpstr>
      <vt:lpstr>Clarity</vt:lpstr>
      <vt:lpstr>2 Peter 3:15-16</vt:lpstr>
      <vt:lpstr>Deuteronomy 6:6-7</vt:lpstr>
      <vt:lpstr>Psalm 19:7</vt:lpstr>
      <vt:lpstr>Psalm 119:130</vt:lpstr>
      <vt:lpstr>1 Corinthians 2:14</vt:lpstr>
      <vt:lpstr>PowerPoint Presentation</vt:lpstr>
      <vt:lpstr>Hebrews 4:12</vt:lpstr>
      <vt:lpstr>Highlight</vt:lpstr>
      <vt:lpstr>Explain</vt:lpstr>
      <vt:lpstr>Explain</vt:lpstr>
      <vt:lpstr>Apply</vt:lpstr>
      <vt:lpstr>Respond </vt:lpstr>
      <vt:lpstr>Psalm 119:1</vt:lpstr>
      <vt:lpstr>Psalm 119:89</vt:lpstr>
      <vt:lpstr>Psalm 119:105</vt:lpstr>
      <vt:lpstr>Psalm 119:142</vt:lpstr>
      <vt:lpstr>Psalm 119:151</vt:lpstr>
      <vt:lpstr>Psalm 119:160</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Week 1 – Genesis: Trinity and  Attributes of God </dc:title>
  <dc:creator>Microsoft Office User</dc:creator>
  <cp:lastModifiedBy>Kris Sinclair</cp:lastModifiedBy>
  <cp:revision>20</cp:revision>
  <dcterms:created xsi:type="dcterms:W3CDTF">2016-09-28T18:41:46Z</dcterms:created>
  <dcterms:modified xsi:type="dcterms:W3CDTF">2017-03-22T23:45:30Z</dcterms:modified>
</cp:coreProperties>
</file>