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9"/>
  </p:notesMasterIdLst>
  <p:handoutMasterIdLst>
    <p:handoutMasterId r:id="rId70"/>
  </p:handoutMasterIdLst>
  <p:sldIdLst>
    <p:sldId id="256" r:id="rId2"/>
    <p:sldId id="321" r:id="rId3"/>
    <p:sldId id="322" r:id="rId4"/>
    <p:sldId id="323" r:id="rId5"/>
    <p:sldId id="320" r:id="rId6"/>
    <p:sldId id="293" r:id="rId7"/>
    <p:sldId id="257" r:id="rId8"/>
    <p:sldId id="261" r:id="rId9"/>
    <p:sldId id="258" r:id="rId10"/>
    <p:sldId id="259" r:id="rId11"/>
    <p:sldId id="260" r:id="rId12"/>
    <p:sldId id="262" r:id="rId13"/>
    <p:sldId id="263" r:id="rId14"/>
    <p:sldId id="264" r:id="rId15"/>
    <p:sldId id="294" r:id="rId16"/>
    <p:sldId id="271" r:id="rId17"/>
    <p:sldId id="266" r:id="rId18"/>
    <p:sldId id="267" r:id="rId19"/>
    <p:sldId id="268" r:id="rId20"/>
    <p:sldId id="280" r:id="rId21"/>
    <p:sldId id="270" r:id="rId22"/>
    <p:sldId id="272" r:id="rId23"/>
    <p:sldId id="273" r:id="rId24"/>
    <p:sldId id="274" r:id="rId25"/>
    <p:sldId id="275" r:id="rId26"/>
    <p:sldId id="276" r:id="rId27"/>
    <p:sldId id="277" r:id="rId28"/>
    <p:sldId id="279" r:id="rId29"/>
    <p:sldId id="325" r:id="rId30"/>
    <p:sldId id="324" r:id="rId31"/>
    <p:sldId id="281" r:id="rId32"/>
    <p:sldId id="282" r:id="rId33"/>
    <p:sldId id="283" r:id="rId34"/>
    <p:sldId id="284" r:id="rId35"/>
    <p:sldId id="292" r:id="rId36"/>
    <p:sldId id="295" r:id="rId37"/>
    <p:sldId id="296" r:id="rId38"/>
    <p:sldId id="326" r:id="rId39"/>
    <p:sldId id="297" r:id="rId40"/>
    <p:sldId id="298" r:id="rId41"/>
    <p:sldId id="299" r:id="rId42"/>
    <p:sldId id="300" r:id="rId43"/>
    <p:sldId id="319" r:id="rId44"/>
    <p:sldId id="327" r:id="rId45"/>
    <p:sldId id="328" r:id="rId46"/>
    <p:sldId id="329" r:id="rId47"/>
    <p:sldId id="330" r:id="rId48"/>
    <p:sldId id="331" r:id="rId49"/>
    <p:sldId id="332" r:id="rId50"/>
    <p:sldId id="333" r:id="rId51"/>
    <p:sldId id="334" r:id="rId52"/>
    <p:sldId id="335" r:id="rId53"/>
    <p:sldId id="336" r:id="rId54"/>
    <p:sldId id="337" r:id="rId55"/>
    <p:sldId id="338" r:id="rId56"/>
    <p:sldId id="339" r:id="rId57"/>
    <p:sldId id="340" r:id="rId58"/>
    <p:sldId id="341" r:id="rId59"/>
    <p:sldId id="342" r:id="rId60"/>
    <p:sldId id="343" r:id="rId61"/>
    <p:sldId id="344" r:id="rId62"/>
    <p:sldId id="345" r:id="rId63"/>
    <p:sldId id="346" r:id="rId64"/>
    <p:sldId id="347" r:id="rId65"/>
    <p:sldId id="348" r:id="rId66"/>
    <p:sldId id="350" r:id="rId67"/>
    <p:sldId id="349" r:id="rId6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52"/>
    <p:restoredTop sz="94604"/>
  </p:normalViewPr>
  <p:slideViewPr>
    <p:cSldViewPr snapToGrid="0" snapToObjects="1">
      <p:cViewPr>
        <p:scale>
          <a:sx n="116" d="100"/>
          <a:sy n="116" d="100"/>
        </p:scale>
        <p:origin x="144" y="9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notesMaster" Target="notesMasters/notesMaster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handoutMaster" Target="handoutMasters/handoutMaster1.xml"/><Relationship Id="rId71" Type="http://schemas.openxmlformats.org/officeDocument/2006/relationships/presProps" Target="presProps.xml"/><Relationship Id="rId72"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heme" Target="theme/theme1.xml"/><Relationship Id="rId74"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81AA95-5121-A645-94A6-14223C7E1BA5}" type="datetimeFigureOut">
              <a:rPr lang="en-US" smtClean="0"/>
              <a:t>11/2/16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CEF2478-DFCF-6649-B380-944641F9E6E8}" type="slidenum">
              <a:rPr lang="en-US" smtClean="0"/>
              <a:t>‹#›</a:t>
            </a:fld>
            <a:endParaRPr lang="en-US"/>
          </a:p>
        </p:txBody>
      </p:sp>
    </p:spTree>
    <p:extLst>
      <p:ext uri="{BB962C8B-B14F-4D97-AF65-F5344CB8AC3E}">
        <p14:creationId xmlns:p14="http://schemas.microsoft.com/office/powerpoint/2010/main" val="873282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34A6F-D52A-1949-A53E-FD3BD1DBB283}" type="datetimeFigureOut">
              <a:rPr lang="en-US" smtClean="0"/>
              <a:t>11/2/16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9B305-ED33-4149-A1E8-31B0109789C4}" type="slidenum">
              <a:rPr lang="en-US" smtClean="0"/>
              <a:t>‹#›</a:t>
            </a:fld>
            <a:endParaRPr lang="en-US"/>
          </a:p>
        </p:txBody>
      </p:sp>
    </p:spTree>
    <p:extLst>
      <p:ext uri="{BB962C8B-B14F-4D97-AF65-F5344CB8AC3E}">
        <p14:creationId xmlns:p14="http://schemas.microsoft.com/office/powerpoint/2010/main" val="971643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11/2/16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11/2/16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11/2/16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11/2/16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11/2/16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11/2/16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11/2/16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11/2/16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11/2/16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11/2/16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11/2/16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11/2/16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11/2/16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11/2/16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11/2/16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11/2/16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11/2/16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11/2/16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8415" y="1980966"/>
            <a:ext cx="9144000" cy="1641490"/>
          </a:xfrm>
        </p:spPr>
        <p:txBody>
          <a:bodyPr>
            <a:normAutofit fontScale="90000"/>
          </a:bodyPr>
          <a:lstStyle/>
          <a:p>
            <a:pPr algn="ctr"/>
            <a:r>
              <a:rPr lang="en-US" u="sng" dirty="0" smtClean="0"/>
              <a:t>Foundations</a:t>
            </a:r>
            <a:br>
              <a:rPr lang="en-US" u="sng" dirty="0" smtClean="0"/>
            </a:br>
            <a:r>
              <a:rPr lang="en-US" sz="6000" dirty="0" smtClean="0"/>
              <a:t>Week 5 </a:t>
            </a:r>
            <a:r>
              <a:rPr lang="mr-IN" sz="6000" dirty="0" smtClean="0"/>
              <a:t>–</a:t>
            </a:r>
            <a:r>
              <a:rPr lang="en-US" sz="6000" dirty="0" smtClean="0"/>
              <a:t> Redemption </a:t>
            </a:r>
            <a:r>
              <a:rPr lang="en-US" sz="6000" dirty="0" smtClean="0"/>
              <a:t>Applied: </a:t>
            </a:r>
            <a:r>
              <a:rPr lang="en-US" sz="6000" dirty="0" smtClean="0"/>
              <a:t/>
            </a:r>
            <a:br>
              <a:rPr lang="en-US" sz="6000" dirty="0" smtClean="0"/>
            </a:br>
            <a:r>
              <a:rPr lang="en-US" sz="6000" dirty="0" smtClean="0"/>
              <a:t>Salvation</a:t>
            </a:r>
            <a:r>
              <a:rPr lang="en-US" dirty="0" smtClean="0"/>
              <a:t/>
            </a:r>
            <a:br>
              <a:rPr lang="en-US" dirty="0" smtClean="0"/>
            </a:br>
            <a:endParaRPr lang="en-US" dirty="0"/>
          </a:p>
        </p:txBody>
      </p:sp>
    </p:spTree>
    <p:extLst>
      <p:ext uri="{BB962C8B-B14F-4D97-AF65-F5344CB8AC3E}">
        <p14:creationId xmlns:p14="http://schemas.microsoft.com/office/powerpoint/2010/main" val="2072185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8:30</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smtClean="0"/>
              <a:t>“Those whom he predestined he also called; and those whom he called he also justified.”</a:t>
            </a:r>
            <a:endParaRPr lang="en-US" sz="5400" dirty="0"/>
          </a:p>
        </p:txBody>
      </p:sp>
    </p:spTree>
    <p:extLst>
      <p:ext uri="{BB962C8B-B14F-4D97-AF65-F5344CB8AC3E}">
        <p14:creationId xmlns:p14="http://schemas.microsoft.com/office/powerpoint/2010/main" val="1988637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Effectual Call</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4800" dirty="0" smtClean="0"/>
              <a:t>Effective calling is an act of God the Father, speaking through the human proclamation of the Gospel, in which he summons people to himself in such a way that they respond in saving faith.</a:t>
            </a:r>
            <a:endParaRPr lang="en-US" sz="4800" dirty="0"/>
          </a:p>
        </p:txBody>
      </p:sp>
    </p:spTree>
    <p:extLst>
      <p:ext uri="{BB962C8B-B14F-4D97-AF65-F5344CB8AC3E}">
        <p14:creationId xmlns:p14="http://schemas.microsoft.com/office/powerpoint/2010/main" val="1408452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1:9</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6000" dirty="0"/>
              <a:t>“God is faithful, by whom you were called into the fellowship of his Son Jesus Christ our Lord.”</a:t>
            </a:r>
            <a:r>
              <a:rPr lang="en-US" sz="6000" dirty="0"/>
              <a:t> </a:t>
            </a:r>
            <a:endParaRPr lang="en-US" sz="6000" dirty="0"/>
          </a:p>
        </p:txBody>
      </p:sp>
    </p:spTree>
    <p:extLst>
      <p:ext uri="{BB962C8B-B14F-4D97-AF65-F5344CB8AC3E}">
        <p14:creationId xmlns:p14="http://schemas.microsoft.com/office/powerpoint/2010/main" val="871165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6:44</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smtClean="0"/>
              <a:t>”No one can come to me unless the Father who sent me draws him.”</a:t>
            </a:r>
            <a:endParaRPr lang="en-US" sz="5400" dirty="0"/>
          </a:p>
        </p:txBody>
      </p:sp>
    </p:spTree>
    <p:extLst>
      <p:ext uri="{BB962C8B-B14F-4D97-AF65-F5344CB8AC3E}">
        <p14:creationId xmlns:p14="http://schemas.microsoft.com/office/powerpoint/2010/main" val="1079931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20000" y="451692"/>
            <a:ext cx="10233800" cy="5725271"/>
          </a:xfrm>
        </p:spPr>
        <p:txBody>
          <a:bodyPr>
            <a:normAutofit fontScale="92500"/>
          </a:bodyPr>
          <a:lstStyle/>
          <a:p>
            <a:pPr marL="0" indent="0">
              <a:lnSpc>
                <a:spcPct val="100000"/>
              </a:lnSpc>
              <a:spcBef>
                <a:spcPts val="0"/>
              </a:spcBef>
              <a:buNone/>
            </a:pPr>
            <a:r>
              <a:rPr lang="en-US" sz="3600" dirty="0"/>
              <a:t>When God calls people in this powerful way, he calls them “out of darkness into his marvelous light” (1 Peter 2:9); he calls them “into the fellowship of his Son” (1 Cor. 1:9; Acts 2:39) and “into his own kingdom and glory” (1 Thess. 2:12; 1 Peter 5:10; 2 Peter 1:3). People who have been called by God “belong to Jesus Christ” (Rom. 1:6). They are called to “be saints” (Rom. 1:7; 1 Cor. 1:2), and have come into a realm of peace (1 Cor. 7:15; Col. 3:15), freedom (Gal. 5:13), hope (Eph. 1:18; 4:4), holiness (1 Thess. 4:7), patient endurance of suffering (1 Peter 2:20–21; 3:9), and eternal life (1 Tim. 6:12).</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955289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Thessalonians 2:14</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“To this he called you through our gospel so that you may obtain the glory of our Lord Jesus Christ.”</a:t>
            </a:r>
            <a:endParaRPr lang="en-US" sz="5400" dirty="0"/>
          </a:p>
        </p:txBody>
      </p:sp>
    </p:spTree>
    <p:extLst>
      <p:ext uri="{BB962C8B-B14F-4D97-AF65-F5344CB8AC3E}">
        <p14:creationId xmlns:p14="http://schemas.microsoft.com/office/powerpoint/2010/main" val="848218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10:14</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“How are they to believe in him of whom they have never heard?”</a:t>
            </a:r>
            <a:endParaRPr lang="en-US" sz="5400" dirty="0"/>
          </a:p>
        </p:txBody>
      </p:sp>
    </p:spTree>
    <p:extLst>
      <p:ext uri="{BB962C8B-B14F-4D97-AF65-F5344CB8AC3E}">
        <p14:creationId xmlns:p14="http://schemas.microsoft.com/office/powerpoint/2010/main" val="17290434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Salvation</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Election</a:t>
            </a:r>
          </a:p>
          <a:p>
            <a:pPr marL="0" lvl="0" indent="0">
              <a:lnSpc>
                <a:spcPct val="100000"/>
              </a:lnSpc>
              <a:spcBef>
                <a:spcPts val="0"/>
              </a:spcBef>
              <a:buNone/>
            </a:pPr>
            <a:r>
              <a:rPr lang="en-US" sz="5400" dirty="0" smtClean="0"/>
              <a:t>Effectual Call</a:t>
            </a:r>
            <a:endParaRPr lang="en-US" sz="5400" dirty="0"/>
          </a:p>
        </p:txBody>
      </p:sp>
    </p:spTree>
    <p:extLst>
      <p:ext uri="{BB962C8B-B14F-4D97-AF65-F5344CB8AC3E}">
        <p14:creationId xmlns:p14="http://schemas.microsoft.com/office/powerpoint/2010/main" val="2498415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Regeneration</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smtClean="0"/>
              <a:t>Regeneration is a secret act of God in which he imparts new spiritual life to us. This is sometimes called “being born again.”</a:t>
            </a:r>
            <a:endParaRPr lang="en-US" sz="5400" dirty="0"/>
          </a:p>
        </p:txBody>
      </p:sp>
    </p:spTree>
    <p:extLst>
      <p:ext uri="{BB962C8B-B14F-4D97-AF65-F5344CB8AC3E}">
        <p14:creationId xmlns:p14="http://schemas.microsoft.com/office/powerpoint/2010/main" val="1858616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2:5</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a:t>“even when we were dead in our trespasses and sins, God made us alive together with Christ (by grace you have been saved).”</a:t>
            </a:r>
            <a:r>
              <a:rPr lang="en-US" sz="5400" dirty="0"/>
              <a:t> </a:t>
            </a:r>
            <a:endParaRPr lang="en-US" sz="5400" dirty="0"/>
          </a:p>
        </p:txBody>
      </p:sp>
    </p:spTree>
    <p:extLst>
      <p:ext uri="{BB962C8B-B14F-4D97-AF65-F5344CB8AC3E}">
        <p14:creationId xmlns:p14="http://schemas.microsoft.com/office/powerpoint/2010/main" val="1788132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Salvation (Ordo Salutis)</a:t>
            </a:r>
            <a:endParaRPr lang="en-US" dirty="0"/>
          </a:p>
        </p:txBody>
      </p:sp>
      <p:sp>
        <p:nvSpPr>
          <p:cNvPr id="3" name="Content Placeholder 2"/>
          <p:cNvSpPr>
            <a:spLocks noGrp="1"/>
          </p:cNvSpPr>
          <p:nvPr>
            <p:ph idx="1"/>
          </p:nvPr>
        </p:nvSpPr>
        <p:spPr/>
        <p:txBody>
          <a:bodyPr numCol="2">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Election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Effectual Call</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Regeneration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Conversion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Justification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Adoption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Sanctification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Perseverance</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Glorification</a:t>
            </a:r>
            <a:endParaRPr lang="en-US" sz="5400" dirty="0"/>
          </a:p>
        </p:txBody>
      </p:sp>
    </p:spTree>
    <p:extLst>
      <p:ext uri="{BB962C8B-B14F-4D97-AF65-F5344CB8AC3E}">
        <p14:creationId xmlns:p14="http://schemas.microsoft.com/office/powerpoint/2010/main" val="1844419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2:13</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4800" dirty="0"/>
              <a:t>“When you were dead in your transgressions and the uncircumcision of your flesh, He made you alive together with Him, having forgiven us all our trespasses.”</a:t>
            </a:r>
            <a:r>
              <a:rPr lang="en-US" sz="4800" dirty="0"/>
              <a:t> </a:t>
            </a:r>
            <a:endParaRPr lang="en-US" sz="4800" dirty="0"/>
          </a:p>
        </p:txBody>
      </p:sp>
    </p:spTree>
    <p:extLst>
      <p:ext uri="{BB962C8B-B14F-4D97-AF65-F5344CB8AC3E}">
        <p14:creationId xmlns:p14="http://schemas.microsoft.com/office/powerpoint/2010/main" val="5771228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Peter 1:23, 25</a:t>
            </a:r>
            <a:endParaRPr lang="en-US" dirty="0"/>
          </a:p>
        </p:txBody>
      </p:sp>
      <p:sp>
        <p:nvSpPr>
          <p:cNvPr id="3" name="Content Placeholder 2"/>
          <p:cNvSpPr>
            <a:spLocks noGrp="1"/>
          </p:cNvSpPr>
          <p:nvPr>
            <p:ph idx="1"/>
          </p:nvPr>
        </p:nvSpPr>
        <p:spPr/>
        <p:txBody>
          <a:bodyPr>
            <a:normAutofit fontScale="92500"/>
          </a:bodyPr>
          <a:lstStyle/>
          <a:p>
            <a:pPr marL="0" lvl="0" indent="0">
              <a:lnSpc>
                <a:spcPct val="100000"/>
              </a:lnSpc>
              <a:spcBef>
                <a:spcPts val="0"/>
              </a:spcBef>
              <a:buNone/>
              <a:defRPr/>
            </a:pPr>
            <a:r>
              <a:rPr lang="en-US" sz="5400" dirty="0"/>
              <a:t>“You have been born anew not of perishable seed but of imperishable, through the living and abiding word of God…That word is the good news which was preached to you.”</a:t>
            </a:r>
            <a:r>
              <a:rPr lang="en-US" sz="5400" dirty="0"/>
              <a:t> </a:t>
            </a:r>
            <a:endParaRPr lang="en-US" sz="5400" dirty="0"/>
          </a:p>
        </p:txBody>
      </p:sp>
    </p:spTree>
    <p:extLst>
      <p:ext uri="{BB962C8B-B14F-4D97-AF65-F5344CB8AC3E}">
        <p14:creationId xmlns:p14="http://schemas.microsoft.com/office/powerpoint/2010/main" val="10031909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 1:18</a:t>
            </a:r>
            <a:endParaRPr lang="en-US" dirty="0"/>
          </a:p>
        </p:txBody>
      </p:sp>
      <p:sp>
        <p:nvSpPr>
          <p:cNvPr id="3" name="Content Placeholder 2"/>
          <p:cNvSpPr>
            <a:spLocks noGrp="1"/>
          </p:cNvSpPr>
          <p:nvPr>
            <p:ph idx="1"/>
          </p:nvPr>
        </p:nvSpPr>
        <p:spPr/>
        <p:txBody>
          <a:bodyPr>
            <a:noAutofit/>
          </a:bodyPr>
          <a:lstStyle/>
          <a:p>
            <a:pPr marL="228600" lvl="4" indent="0">
              <a:lnSpc>
                <a:spcPct val="100000"/>
              </a:lnSpc>
              <a:spcBef>
                <a:spcPts val="1000"/>
              </a:spcBef>
              <a:buNone/>
              <a:defRPr/>
            </a:pPr>
            <a:r>
              <a:rPr lang="en-US" sz="4800" dirty="0" smtClean="0"/>
              <a:t>“He chose to give us birth through the word of truth.”</a:t>
            </a:r>
            <a:endParaRPr lang="en-US" sz="4800" dirty="0"/>
          </a:p>
        </p:txBody>
      </p:sp>
    </p:spTree>
    <p:extLst>
      <p:ext uri="{BB962C8B-B14F-4D97-AF65-F5344CB8AC3E}">
        <p14:creationId xmlns:p14="http://schemas.microsoft.com/office/powerpoint/2010/main" val="6244155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3:8</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5400" dirty="0"/>
              <a:t>“The wind blows where it wills, and you hear the sound of it, but you do not know from where it comes or where it goes; so it is with everyone who is born of the Spirit.”</a:t>
            </a:r>
            <a:r>
              <a:rPr lang="en-US" sz="5400" dirty="0"/>
              <a:t> </a:t>
            </a:r>
            <a:endParaRPr lang="en-US" sz="5400" dirty="0"/>
          </a:p>
        </p:txBody>
      </p:sp>
    </p:spTree>
    <p:extLst>
      <p:ext uri="{BB962C8B-B14F-4D97-AF65-F5344CB8AC3E}">
        <p14:creationId xmlns:p14="http://schemas.microsoft.com/office/powerpoint/2010/main" val="2821336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Salvation</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Election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Effectual Call</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Regeneration</a:t>
            </a:r>
            <a:endParaRPr lang="en-US" sz="5400" dirty="0"/>
          </a:p>
        </p:txBody>
      </p:sp>
    </p:spTree>
    <p:extLst>
      <p:ext uri="{BB962C8B-B14F-4D97-AF65-F5344CB8AC3E}">
        <p14:creationId xmlns:p14="http://schemas.microsoft.com/office/powerpoint/2010/main" val="705407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Conversion</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smtClean="0"/>
              <a:t>Conversion is our willing response to the gospel call, in which we sincerely repent of our sins and place our trust in Christ for salvation.</a:t>
            </a:r>
            <a:endParaRPr lang="en-US" sz="4400" dirty="0"/>
          </a:p>
        </p:txBody>
      </p:sp>
    </p:spTree>
    <p:extLst>
      <p:ext uri="{BB962C8B-B14F-4D97-AF65-F5344CB8AC3E}">
        <p14:creationId xmlns:p14="http://schemas.microsoft.com/office/powerpoint/2010/main" val="6102658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a:t>
            </a:r>
            <a:r>
              <a:rPr lang="en-US" dirty="0" smtClean="0"/>
              <a:t>10:14</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“How can they believe in him of whom they have never heard?”</a:t>
            </a:r>
            <a:endParaRPr lang="en-US" sz="5400" dirty="0"/>
          </a:p>
        </p:txBody>
      </p:sp>
    </p:spTree>
    <p:extLst>
      <p:ext uri="{BB962C8B-B14F-4D97-AF65-F5344CB8AC3E}">
        <p14:creationId xmlns:p14="http://schemas.microsoft.com/office/powerpoint/2010/main" val="4318692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1:32</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4400" dirty="0" smtClean="0"/>
              <a:t>“Though they know God’s decree that those who do such things deserve to die, they not only do them but approve of those who practice them.”</a:t>
            </a:r>
            <a:endParaRPr lang="en-US" sz="4400" dirty="0"/>
          </a:p>
        </p:txBody>
      </p:sp>
    </p:spTree>
    <p:extLst>
      <p:ext uri="{BB962C8B-B14F-4D97-AF65-F5344CB8AC3E}">
        <p14:creationId xmlns:p14="http://schemas.microsoft.com/office/powerpoint/2010/main" val="2502114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3:2</a:t>
            </a:r>
            <a:endParaRPr lang="en-US" dirty="0"/>
          </a:p>
        </p:txBody>
      </p:sp>
      <p:sp>
        <p:nvSpPr>
          <p:cNvPr id="3" name="Content Placeholder 2"/>
          <p:cNvSpPr>
            <a:spLocks noGrp="1"/>
          </p:cNvSpPr>
          <p:nvPr>
            <p:ph idx="1"/>
          </p:nvPr>
        </p:nvSpPr>
        <p:spPr/>
        <p:txBody>
          <a:bodyPr>
            <a:noAutofit/>
          </a:bodyPr>
          <a:lstStyle/>
          <a:p>
            <a:pPr marL="0" lvl="4" indent="0">
              <a:lnSpc>
                <a:spcPct val="100000"/>
              </a:lnSpc>
              <a:spcBef>
                <a:spcPts val="0"/>
              </a:spcBef>
              <a:buNone/>
            </a:pPr>
            <a:r>
              <a:rPr lang="en-US" sz="4800" dirty="0"/>
              <a:t>“Rabbi, we know that you are a teacher come from God; for no one can do these signs that you do, unless God is with him.” </a:t>
            </a:r>
            <a:endParaRPr lang="en-US" sz="4800" dirty="0"/>
          </a:p>
        </p:txBody>
      </p:sp>
    </p:spTree>
    <p:extLst>
      <p:ext uri="{BB962C8B-B14F-4D97-AF65-F5344CB8AC3E}">
        <p14:creationId xmlns:p14="http://schemas.microsoft.com/office/powerpoint/2010/main" val="16516708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20:21</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“solemnly testifying to both Jews and Greeks of repentance to God and of faith in our Lord Jesus Christ.”</a:t>
            </a:r>
            <a:endParaRPr lang="en-US" sz="5400" dirty="0"/>
          </a:p>
        </p:txBody>
      </p:sp>
    </p:spTree>
    <p:extLst>
      <p:ext uri="{BB962C8B-B14F-4D97-AF65-F5344CB8AC3E}">
        <p14:creationId xmlns:p14="http://schemas.microsoft.com/office/powerpoint/2010/main" val="68016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smtClean="0"/>
              <a:t>Election is an act of God before creation in which he chooses some people to be saved, not on account of any foreseen merit in them, but only because of His sovereign good pleasure.</a:t>
            </a:r>
            <a:endParaRPr lang="en-US" sz="4400" dirty="0"/>
          </a:p>
        </p:txBody>
      </p:sp>
    </p:spTree>
    <p:extLst>
      <p:ext uri="{BB962C8B-B14F-4D97-AF65-F5344CB8AC3E}">
        <p14:creationId xmlns:p14="http://schemas.microsoft.com/office/powerpoint/2010/main" val="40957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17:30</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“The times of ignorance God overlooked, but now he commands all men everywhere to repent.”</a:t>
            </a:r>
            <a:endParaRPr lang="en-US" sz="5400" dirty="0"/>
          </a:p>
        </p:txBody>
      </p:sp>
    </p:spTree>
    <p:extLst>
      <p:ext uri="{BB962C8B-B14F-4D97-AF65-F5344CB8AC3E}">
        <p14:creationId xmlns:p14="http://schemas.microsoft.com/office/powerpoint/2010/main" val="6846126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Salvation</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pPr>
            <a:r>
              <a:rPr lang="en-US" sz="5400" dirty="0" smtClean="0"/>
              <a:t>Election</a:t>
            </a:r>
          </a:p>
          <a:p>
            <a:pPr marL="0" lvl="0" indent="0">
              <a:lnSpc>
                <a:spcPct val="100000"/>
              </a:lnSpc>
              <a:spcBef>
                <a:spcPts val="0"/>
              </a:spcBef>
              <a:buNone/>
            </a:pPr>
            <a:r>
              <a:rPr lang="en-US" sz="5400" dirty="0" smtClean="0"/>
              <a:t>Effectual Call</a:t>
            </a:r>
          </a:p>
          <a:p>
            <a:pPr marL="0" lvl="0" indent="0">
              <a:lnSpc>
                <a:spcPct val="100000"/>
              </a:lnSpc>
              <a:spcBef>
                <a:spcPts val="0"/>
              </a:spcBef>
              <a:buNone/>
            </a:pPr>
            <a:r>
              <a:rPr lang="en-US" sz="5400" dirty="0" smtClean="0"/>
              <a:t>Regeneration</a:t>
            </a:r>
          </a:p>
          <a:p>
            <a:pPr marL="0" lvl="0" indent="0">
              <a:lnSpc>
                <a:spcPct val="100000"/>
              </a:lnSpc>
              <a:spcBef>
                <a:spcPts val="0"/>
              </a:spcBef>
              <a:buNone/>
            </a:pPr>
            <a:r>
              <a:rPr lang="en-US" sz="5400" dirty="0" smtClean="0"/>
              <a:t>Conversion</a:t>
            </a:r>
            <a:endParaRPr lang="en-US" sz="5400" dirty="0"/>
          </a:p>
        </p:txBody>
      </p:sp>
    </p:spTree>
    <p:extLst>
      <p:ext uri="{BB962C8B-B14F-4D97-AF65-F5344CB8AC3E}">
        <p14:creationId xmlns:p14="http://schemas.microsoft.com/office/powerpoint/2010/main" val="3481693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8:30</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5400" dirty="0" smtClean="0"/>
              <a:t>“Those whom he predestined he called, and those whom he called he also justified.”</a:t>
            </a:r>
            <a:endParaRPr lang="en-US" sz="5400" dirty="0"/>
          </a:p>
        </p:txBody>
      </p:sp>
    </p:spTree>
    <p:extLst>
      <p:ext uri="{BB962C8B-B14F-4D97-AF65-F5344CB8AC3E}">
        <p14:creationId xmlns:p14="http://schemas.microsoft.com/office/powerpoint/2010/main" val="623985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Justification</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defRPr/>
            </a:pPr>
            <a:r>
              <a:rPr lang="en-US" sz="4400" dirty="0" smtClean="0"/>
              <a:t>Justification is an instantaneous legal act of God in which he things of our sins as forgiven and Christ’s righteousness as belonging to us, and declares us to be righteous in his sight.</a:t>
            </a:r>
            <a:endParaRPr lang="en-US" sz="4400" dirty="0"/>
          </a:p>
        </p:txBody>
      </p:sp>
    </p:spTree>
    <p:extLst>
      <p:ext uri="{BB962C8B-B14F-4D97-AF65-F5344CB8AC3E}">
        <p14:creationId xmlns:p14="http://schemas.microsoft.com/office/powerpoint/2010/main" val="1730652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8:30</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a:t>“There is therefore now no condemnation for those who are in Christ Jesus.” </a:t>
            </a:r>
            <a:endParaRPr lang="en-US" sz="5400" dirty="0"/>
          </a:p>
        </p:txBody>
      </p:sp>
    </p:spTree>
    <p:extLst>
      <p:ext uri="{BB962C8B-B14F-4D97-AF65-F5344CB8AC3E}">
        <p14:creationId xmlns:p14="http://schemas.microsoft.com/office/powerpoint/2010/main" val="10807381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8:33-34</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a:t>“Who shall bring any charge against God’s elect? It is God who justifies; who is to condemn?” </a:t>
            </a:r>
            <a:endParaRPr lang="en-US" sz="5400" dirty="0"/>
          </a:p>
        </p:txBody>
      </p:sp>
    </p:spTree>
    <p:extLst>
      <p:ext uri="{BB962C8B-B14F-4D97-AF65-F5344CB8AC3E}">
        <p14:creationId xmlns:p14="http://schemas.microsoft.com/office/powerpoint/2010/main" val="3306460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4:5</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“And to the one who does not work, but trusts in him who justifies the ungodly, his faith is reckoned to him as righteousness.”</a:t>
            </a:r>
            <a:endParaRPr lang="en-US" sz="5400" dirty="0"/>
          </a:p>
        </p:txBody>
      </p:sp>
    </p:spTree>
    <p:extLst>
      <p:ext uri="{BB962C8B-B14F-4D97-AF65-F5344CB8AC3E}">
        <p14:creationId xmlns:p14="http://schemas.microsoft.com/office/powerpoint/2010/main" val="5751633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4:3</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“Abraham believed God and it was reckoned to Him as righteousness.”</a:t>
            </a:r>
            <a:endParaRPr lang="en-US" sz="5400" dirty="0"/>
          </a:p>
        </p:txBody>
      </p:sp>
    </p:spTree>
    <p:extLst>
      <p:ext uri="{BB962C8B-B14F-4D97-AF65-F5344CB8AC3E}">
        <p14:creationId xmlns:p14="http://schemas.microsoft.com/office/powerpoint/2010/main" val="20059539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4:5</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“And to the one who does not work, but trusts in him who justifies the ungodly, his faith is reckoned to him as righteousness.”</a:t>
            </a:r>
            <a:endParaRPr lang="en-US" sz="5400" dirty="0"/>
          </a:p>
        </p:txBody>
      </p:sp>
    </p:spTree>
    <p:extLst>
      <p:ext uri="{BB962C8B-B14F-4D97-AF65-F5344CB8AC3E}">
        <p14:creationId xmlns:p14="http://schemas.microsoft.com/office/powerpoint/2010/main" val="9505855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Corinthians 5:21</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”He made him who knew no sin to be sin for us, so that we might become the righteousness of God in him.”</a:t>
            </a:r>
            <a:endParaRPr lang="en-US" sz="5400" dirty="0"/>
          </a:p>
        </p:txBody>
      </p:sp>
    </p:spTree>
    <p:extLst>
      <p:ext uri="{BB962C8B-B14F-4D97-AF65-F5344CB8AC3E}">
        <p14:creationId xmlns:p14="http://schemas.microsoft.com/office/powerpoint/2010/main" val="1057409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13:48</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000" dirty="0"/>
              <a:t>“And when the Gentiles heard this they were glad and glorified the word of God; and as many as were ordained to eternal life believed.”</a:t>
            </a:r>
            <a:r>
              <a:rPr lang="en-US" sz="4000" dirty="0"/>
              <a:t> </a:t>
            </a:r>
            <a:endParaRPr lang="en-US" sz="4000" dirty="0"/>
          </a:p>
        </p:txBody>
      </p:sp>
    </p:spTree>
    <p:extLst>
      <p:ext uri="{BB962C8B-B14F-4D97-AF65-F5344CB8AC3E}">
        <p14:creationId xmlns:p14="http://schemas.microsoft.com/office/powerpoint/2010/main" val="11812127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Salvation</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dirty="0" smtClean="0"/>
              <a:t>Election</a:t>
            </a:r>
          </a:p>
          <a:p>
            <a:pPr marL="0" lvl="0" indent="0">
              <a:lnSpc>
                <a:spcPct val="100000"/>
              </a:lnSpc>
              <a:spcBef>
                <a:spcPts val="0"/>
              </a:spcBef>
              <a:buNone/>
            </a:pPr>
            <a:r>
              <a:rPr lang="en-US" sz="5400" dirty="0" smtClean="0"/>
              <a:t>Effectual Call</a:t>
            </a:r>
          </a:p>
          <a:p>
            <a:pPr marL="0" lvl="0" indent="0">
              <a:lnSpc>
                <a:spcPct val="100000"/>
              </a:lnSpc>
              <a:spcBef>
                <a:spcPts val="0"/>
              </a:spcBef>
              <a:buNone/>
            </a:pPr>
            <a:r>
              <a:rPr lang="en-US" sz="5400" dirty="0" smtClean="0"/>
              <a:t>Regeneration</a:t>
            </a:r>
          </a:p>
          <a:p>
            <a:pPr marL="0" lvl="0" indent="0">
              <a:lnSpc>
                <a:spcPct val="100000"/>
              </a:lnSpc>
              <a:spcBef>
                <a:spcPts val="0"/>
              </a:spcBef>
              <a:buNone/>
            </a:pPr>
            <a:r>
              <a:rPr lang="en-US" sz="5400" dirty="0" smtClean="0"/>
              <a:t>Conversion</a:t>
            </a:r>
          </a:p>
          <a:p>
            <a:pPr marL="0" lvl="0" indent="0">
              <a:lnSpc>
                <a:spcPct val="100000"/>
              </a:lnSpc>
              <a:spcBef>
                <a:spcPts val="0"/>
              </a:spcBef>
              <a:buNone/>
            </a:pPr>
            <a:r>
              <a:rPr lang="en-US" sz="5400" dirty="0" smtClean="0"/>
              <a:t>Justification</a:t>
            </a:r>
            <a:endParaRPr lang="en-US" sz="5400" dirty="0"/>
          </a:p>
        </p:txBody>
      </p:sp>
    </p:spTree>
    <p:extLst>
      <p:ext uri="{BB962C8B-B14F-4D97-AF65-F5344CB8AC3E}">
        <p14:creationId xmlns:p14="http://schemas.microsoft.com/office/powerpoint/2010/main" val="11696640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Adoption</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Adoption is an act of God whereby he makes us members of His family. This occurs after our conversion and is an outcome of our saving faith.</a:t>
            </a:r>
            <a:endParaRPr lang="en-US" sz="5400" dirty="0"/>
          </a:p>
        </p:txBody>
      </p:sp>
    </p:spTree>
    <p:extLst>
      <p:ext uri="{BB962C8B-B14F-4D97-AF65-F5344CB8AC3E}">
        <p14:creationId xmlns:p14="http://schemas.microsoft.com/office/powerpoint/2010/main" val="6547017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8:14-17</a:t>
            </a:r>
            <a:endParaRPr lang="en-US" dirty="0"/>
          </a:p>
        </p:txBody>
      </p:sp>
      <p:sp>
        <p:nvSpPr>
          <p:cNvPr id="3" name="Content Placeholder 2"/>
          <p:cNvSpPr>
            <a:spLocks noGrp="1"/>
          </p:cNvSpPr>
          <p:nvPr>
            <p:ph idx="1"/>
          </p:nvPr>
        </p:nvSpPr>
        <p:spPr/>
        <p:txBody>
          <a:bodyPr>
            <a:normAutofit fontScale="70000" lnSpcReduction="20000"/>
          </a:bodyPr>
          <a:lstStyle/>
          <a:p>
            <a:pPr marL="0" lvl="0" indent="0">
              <a:lnSpc>
                <a:spcPct val="100000"/>
              </a:lnSpc>
              <a:spcBef>
                <a:spcPts val="0"/>
              </a:spcBef>
              <a:buNone/>
              <a:defRPr/>
            </a:pPr>
            <a:r>
              <a:rPr lang="en-US" sz="5400" dirty="0"/>
              <a:t>“For all who are led by the Spirit of God are sons of God. For you did not receive the spirit of slavery to fall back into fear, but you have received the spirit of adoption. When we cry, “Abba! Father!” it is the Spirit himself bearing witness with our spirit that we are children of God and if children, then heirs, heirs of God and fellow heirs with Christ, provided we suffer with him in order that we may also be glorified with him.”</a:t>
            </a:r>
            <a:r>
              <a:rPr lang="en-US" sz="5400" dirty="0"/>
              <a:t> </a:t>
            </a:r>
            <a:endParaRPr lang="en-US" sz="5400" dirty="0"/>
          </a:p>
        </p:txBody>
      </p:sp>
    </p:spTree>
    <p:extLst>
      <p:ext uri="{BB962C8B-B14F-4D97-AF65-F5344CB8AC3E}">
        <p14:creationId xmlns:p14="http://schemas.microsoft.com/office/powerpoint/2010/main" val="15628415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John 3:1-2</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“See what love the Father has given us, that we should be called children of God; and so we are</a:t>
            </a:r>
            <a:r>
              <a:rPr lang="mr-IN" sz="5400" dirty="0" smtClean="0"/>
              <a:t>…</a:t>
            </a:r>
            <a:r>
              <a:rPr lang="en-US" sz="5400" dirty="0" smtClean="0"/>
              <a:t>Beloved, we are God’s children now.”</a:t>
            </a:r>
            <a:endParaRPr lang="en-US" sz="5400" dirty="0"/>
          </a:p>
        </p:txBody>
      </p:sp>
    </p:spTree>
    <p:extLst>
      <p:ext uri="{BB962C8B-B14F-4D97-AF65-F5344CB8AC3E}">
        <p14:creationId xmlns:p14="http://schemas.microsoft.com/office/powerpoint/2010/main" val="1734543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Salvation</a:t>
            </a:r>
            <a:endParaRPr lang="en-US" dirty="0"/>
          </a:p>
        </p:txBody>
      </p:sp>
      <p:sp>
        <p:nvSpPr>
          <p:cNvPr id="3" name="Content Placeholder 2"/>
          <p:cNvSpPr>
            <a:spLocks noGrp="1"/>
          </p:cNvSpPr>
          <p:nvPr>
            <p:ph idx="1"/>
          </p:nvPr>
        </p:nvSpPr>
        <p:spPr/>
        <p:txBody>
          <a:bodyPr numCol="2">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Election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Effectual Call</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Regeneration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Conversion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Justification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Adoption</a:t>
            </a:r>
            <a:endParaRPr lang="en-US" sz="5400" dirty="0"/>
          </a:p>
        </p:txBody>
      </p:sp>
    </p:spTree>
    <p:extLst>
      <p:ext uri="{BB962C8B-B14F-4D97-AF65-F5344CB8AC3E}">
        <p14:creationId xmlns:p14="http://schemas.microsoft.com/office/powerpoint/2010/main" val="11477536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Sanctification</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400" dirty="0" smtClean="0"/>
              <a:t>Sanctification is a progressive work of God and man that makes us more and more free from sin and like Christ in our actual lives.</a:t>
            </a:r>
            <a:endParaRPr lang="en-US" sz="4400" dirty="0"/>
          </a:p>
        </p:txBody>
      </p:sp>
    </p:spTree>
    <p:extLst>
      <p:ext uri="{BB962C8B-B14F-4D97-AF65-F5344CB8AC3E}">
        <p14:creationId xmlns:p14="http://schemas.microsoft.com/office/powerpoint/2010/main" val="144128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Titus 3:5</a:t>
            </a:r>
            <a:endParaRPr lang="en-US" dirty="0"/>
          </a:p>
        </p:txBody>
      </p:sp>
      <p:sp>
        <p:nvSpPr>
          <p:cNvPr id="3" name="Content Placeholder 2"/>
          <p:cNvSpPr>
            <a:spLocks noGrp="1"/>
          </p:cNvSpPr>
          <p:nvPr>
            <p:ph idx="1"/>
          </p:nvPr>
        </p:nvSpPr>
        <p:spPr/>
        <p:txBody>
          <a:bodyP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800" dirty="0" smtClean="0"/>
              <a:t>“he saved us, not because of righteous things we had done, but because of his mercy. He saved us through the washing of regeneration and renewal by the Holy Spirit.”</a:t>
            </a:r>
            <a:endParaRPr lang="en-US" sz="4800" dirty="0"/>
          </a:p>
        </p:txBody>
      </p:sp>
    </p:spTree>
    <p:extLst>
      <p:ext uri="{BB962C8B-B14F-4D97-AF65-F5344CB8AC3E}">
        <p14:creationId xmlns:p14="http://schemas.microsoft.com/office/powerpoint/2010/main" val="20392196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6:19</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a:t>“Just as you once yielded your members to impurity and to greater and greater iniquity, so now yield your members to righteousness for your sanctification.”</a:t>
            </a:r>
            <a:r>
              <a:rPr lang="en-US" sz="4400" dirty="0"/>
              <a:t> </a:t>
            </a:r>
          </a:p>
        </p:txBody>
      </p:sp>
    </p:spTree>
    <p:extLst>
      <p:ext uri="{BB962C8B-B14F-4D97-AF65-F5344CB8AC3E}">
        <p14:creationId xmlns:p14="http://schemas.microsoft.com/office/powerpoint/2010/main" val="11206583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Corinthians 3:18</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400" dirty="0" smtClean="0"/>
              <a:t>“Put on the new nature, which is being renewed in knowledge after the image of its creator.”</a:t>
            </a:r>
            <a:endParaRPr lang="en-US" sz="4400" dirty="0"/>
          </a:p>
        </p:txBody>
      </p:sp>
    </p:spTree>
    <p:extLst>
      <p:ext uri="{BB962C8B-B14F-4D97-AF65-F5344CB8AC3E}">
        <p14:creationId xmlns:p14="http://schemas.microsoft.com/office/powerpoint/2010/main" val="20538193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0270" y="116605"/>
            <a:ext cx="10821508" cy="6581650"/>
          </a:xfrm>
        </p:spPr>
      </p:pic>
    </p:spTree>
    <p:extLst>
      <p:ext uri="{BB962C8B-B14F-4D97-AF65-F5344CB8AC3E}">
        <p14:creationId xmlns:p14="http://schemas.microsoft.com/office/powerpoint/2010/main" val="977480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1:4-6</a:t>
            </a:r>
            <a:endParaRPr lang="en-US" dirty="0"/>
          </a:p>
        </p:txBody>
      </p:sp>
      <p:sp>
        <p:nvSpPr>
          <p:cNvPr id="3" name="Content Placeholder 2"/>
          <p:cNvSpPr>
            <a:spLocks noGrp="1"/>
          </p:cNvSpPr>
          <p:nvPr>
            <p:ph idx="1"/>
          </p:nvPr>
        </p:nvSpPr>
        <p:spPr/>
        <p:txBody>
          <a:bodyPr>
            <a:normAutofit fontScale="85000" lnSpcReduction="20000"/>
          </a:bodyPr>
          <a:lstStyle/>
          <a:p>
            <a:pPr marL="0" lvl="0" indent="0">
              <a:lnSpc>
                <a:spcPct val="100000"/>
              </a:lnSpc>
              <a:spcBef>
                <a:spcPts val="0"/>
              </a:spcBef>
              <a:buNone/>
              <a:defRPr/>
            </a:pPr>
            <a:r>
              <a:rPr lang="en-US" sz="5400" dirty="0" smtClean="0"/>
              <a:t>“He </a:t>
            </a:r>
            <a:r>
              <a:rPr lang="en-US" sz="5400" dirty="0"/>
              <a:t>chose us in him before the foundation of the world that we should be holy and blameless before him. He destined us in love to be his sons through Jesus Christ, according to the purpose of his will, to the praise of his glorious grace.”</a:t>
            </a:r>
            <a:r>
              <a:rPr lang="en-US" sz="5400" dirty="0"/>
              <a:t> </a:t>
            </a:r>
            <a:endParaRPr lang="en-US" sz="5400" dirty="0"/>
          </a:p>
        </p:txBody>
      </p:sp>
    </p:spTree>
    <p:extLst>
      <p:ext uri="{BB962C8B-B14F-4D97-AF65-F5344CB8AC3E}">
        <p14:creationId xmlns:p14="http://schemas.microsoft.com/office/powerpoint/2010/main" val="34706101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Salvation</a:t>
            </a:r>
            <a:endParaRPr lang="en-US" dirty="0"/>
          </a:p>
        </p:txBody>
      </p:sp>
      <p:sp>
        <p:nvSpPr>
          <p:cNvPr id="3" name="Content Placeholder 2"/>
          <p:cNvSpPr>
            <a:spLocks noGrp="1"/>
          </p:cNvSpPr>
          <p:nvPr>
            <p:ph idx="1"/>
          </p:nvPr>
        </p:nvSpPr>
        <p:spPr/>
        <p:txBody>
          <a:bodyPr numCol="2">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Election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Effectual Call</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Regeneration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Conversion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Justification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Adoption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Sanctification</a:t>
            </a:r>
            <a:endParaRPr lang="en-US" sz="5400" dirty="0"/>
          </a:p>
        </p:txBody>
      </p:sp>
    </p:spTree>
    <p:extLst>
      <p:ext uri="{BB962C8B-B14F-4D97-AF65-F5344CB8AC3E}">
        <p14:creationId xmlns:p14="http://schemas.microsoft.com/office/powerpoint/2010/main" val="13494480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Perseverance</a:t>
            </a:r>
            <a:endParaRPr lang="en-US" dirty="0"/>
          </a:p>
        </p:txBody>
      </p:sp>
      <p:sp>
        <p:nvSpPr>
          <p:cNvPr id="3" name="Content Placeholder 2"/>
          <p:cNvSpPr>
            <a:spLocks noGrp="1"/>
          </p:cNvSpPr>
          <p:nvPr>
            <p:ph idx="1"/>
          </p:nvPr>
        </p:nvSpPr>
        <p:spPr/>
        <p:txBody>
          <a:bodyP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400" dirty="0" smtClean="0"/>
              <a:t>Perseverance of the saints means that all those who are truly born again will be kept by God’s power and will persevere as Christians until the end of their lives, and that only those who persevere until the end have been truly born again.</a:t>
            </a:r>
            <a:endParaRPr lang="en-US" sz="4400" dirty="0"/>
          </a:p>
        </p:txBody>
      </p:sp>
    </p:spTree>
    <p:extLst>
      <p:ext uri="{BB962C8B-B14F-4D97-AF65-F5344CB8AC3E}">
        <p14:creationId xmlns:p14="http://schemas.microsoft.com/office/powerpoint/2010/main" val="1832499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Philippians 1:6</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400" dirty="0" smtClean="0"/>
              <a:t>”</a:t>
            </a:r>
            <a:r>
              <a:rPr lang="mr-IN" sz="4400" dirty="0" smtClean="0"/>
              <a:t>…</a:t>
            </a:r>
            <a:r>
              <a:rPr lang="en-US" sz="4400" dirty="0" smtClean="0"/>
              <a:t>being confident of this, that he who began a good work in you will carry it on to completion until the day of Christ.”</a:t>
            </a:r>
            <a:endParaRPr lang="en-US" sz="4400" dirty="0"/>
          </a:p>
        </p:txBody>
      </p:sp>
    </p:spTree>
    <p:extLst>
      <p:ext uri="{BB962C8B-B14F-4D97-AF65-F5344CB8AC3E}">
        <p14:creationId xmlns:p14="http://schemas.microsoft.com/office/powerpoint/2010/main" val="4808224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1:13-14</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a:t>“In him you also, who have heard the word of truth, the gospel of your salvation, and have believed in him, were sealed with the promised Holy Spirit which is the guarantee of our inheritance until we acquire possession of it, to the praise of his glory”</a:t>
            </a:r>
            <a:r>
              <a:rPr lang="en-US" sz="4400" dirty="0"/>
              <a:t> </a:t>
            </a:r>
          </a:p>
        </p:txBody>
      </p:sp>
    </p:spTree>
    <p:extLst>
      <p:ext uri="{BB962C8B-B14F-4D97-AF65-F5344CB8AC3E}">
        <p14:creationId xmlns:p14="http://schemas.microsoft.com/office/powerpoint/2010/main" val="2784889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8:31-32</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800" dirty="0" smtClean="0"/>
              <a:t>“Jesus then said to the Jews who had believed in him, ‘If you continue in my word you are truly my disciples.’”</a:t>
            </a:r>
            <a:endParaRPr lang="en-US" sz="4800" dirty="0"/>
          </a:p>
        </p:txBody>
      </p:sp>
    </p:spTree>
    <p:extLst>
      <p:ext uri="{BB962C8B-B14F-4D97-AF65-F5344CB8AC3E}">
        <p14:creationId xmlns:p14="http://schemas.microsoft.com/office/powerpoint/2010/main" val="8611849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10:22</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400" dirty="0" smtClean="0"/>
              <a:t>“He who endures to the end will be saved.”</a:t>
            </a:r>
            <a:endParaRPr lang="en-US" sz="4400" dirty="0"/>
          </a:p>
        </p:txBody>
      </p:sp>
    </p:spTree>
    <p:extLst>
      <p:ext uri="{BB962C8B-B14F-4D97-AF65-F5344CB8AC3E}">
        <p14:creationId xmlns:p14="http://schemas.microsoft.com/office/powerpoint/2010/main" val="13561218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3:14</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800" dirty="0" smtClean="0"/>
              <a:t>“We have become partakers of Christ, if we hold fast the beginning of our assurance firm until the end.”</a:t>
            </a:r>
            <a:endParaRPr lang="en-US" sz="4800" dirty="0"/>
          </a:p>
        </p:txBody>
      </p:sp>
    </p:spTree>
    <p:extLst>
      <p:ext uri="{BB962C8B-B14F-4D97-AF65-F5344CB8AC3E}">
        <p14:creationId xmlns:p14="http://schemas.microsoft.com/office/powerpoint/2010/main" val="18477334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8:38-39</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000" dirty="0"/>
              <a:t>“For I am sure that neither death nor life, nor angels nor rulers, nor things present nor things to come, nor powers, nor height nor depth, nor anything else in all creation, will be able to separate us from the love of God in Christ Jesus our Lord.”</a:t>
            </a:r>
            <a:r>
              <a:rPr lang="en-US" sz="4000" dirty="0"/>
              <a:t> </a:t>
            </a:r>
          </a:p>
        </p:txBody>
      </p:sp>
    </p:spTree>
    <p:extLst>
      <p:ext uri="{BB962C8B-B14F-4D97-AF65-F5344CB8AC3E}">
        <p14:creationId xmlns:p14="http://schemas.microsoft.com/office/powerpoint/2010/main" val="14914050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John 2:19</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800" dirty="0" smtClean="0"/>
              <a:t>“They </a:t>
            </a:r>
            <a:r>
              <a:rPr lang="en-US" sz="4800" dirty="0"/>
              <a:t>went out from us, but they were not of us; for if they had been of us, they would have continued with us; but they went out, that it might be plain that they all are not of us.”</a:t>
            </a:r>
            <a:r>
              <a:rPr lang="en-US" sz="4800" dirty="0"/>
              <a:t> </a:t>
            </a:r>
          </a:p>
        </p:txBody>
      </p:sp>
    </p:spTree>
    <p:extLst>
      <p:ext uri="{BB962C8B-B14F-4D97-AF65-F5344CB8AC3E}">
        <p14:creationId xmlns:p14="http://schemas.microsoft.com/office/powerpoint/2010/main" val="4524320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4:16-17</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a:t>“when they hear the word, they immediately receive it with joy; and they have no root in themselves, but endure for a while, then when tribulation or persecution arises on account of the word, immediately they fall away.”</a:t>
            </a:r>
            <a:r>
              <a:rPr lang="en-US" sz="4400" dirty="0"/>
              <a:t> </a:t>
            </a:r>
          </a:p>
        </p:txBody>
      </p:sp>
    </p:spTree>
    <p:extLst>
      <p:ext uri="{BB962C8B-B14F-4D97-AF65-F5344CB8AC3E}">
        <p14:creationId xmlns:p14="http://schemas.microsoft.com/office/powerpoint/2010/main" val="584955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Thessalonians 1:4-5</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defRPr/>
            </a:pPr>
            <a:r>
              <a:rPr lang="en-US" sz="4400" dirty="0"/>
              <a:t>“For we know, brethren beloved by God, that he has chosen you; for our gospel came to you not only in word, but also in power and in the Holy Spirit and with full conviction”</a:t>
            </a:r>
            <a:r>
              <a:rPr lang="en-US" sz="4400" dirty="0"/>
              <a:t> </a:t>
            </a:r>
            <a:endParaRPr lang="en-US" sz="5400" dirty="0"/>
          </a:p>
        </p:txBody>
      </p:sp>
    </p:spTree>
    <p:extLst>
      <p:ext uri="{BB962C8B-B14F-4D97-AF65-F5344CB8AC3E}">
        <p14:creationId xmlns:p14="http://schemas.microsoft.com/office/powerpoint/2010/main" val="59889164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Salvation</a:t>
            </a:r>
            <a:endParaRPr lang="en-US" dirty="0"/>
          </a:p>
        </p:txBody>
      </p:sp>
      <p:sp>
        <p:nvSpPr>
          <p:cNvPr id="3" name="Content Placeholder 2"/>
          <p:cNvSpPr>
            <a:spLocks noGrp="1"/>
          </p:cNvSpPr>
          <p:nvPr>
            <p:ph idx="1"/>
          </p:nvPr>
        </p:nvSpPr>
        <p:spPr/>
        <p:txBody>
          <a:bodyPr numCol="2">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Election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Effectual Call</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Regeneration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Conversion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Justification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Adoption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Sanctification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Perseverance</a:t>
            </a:r>
            <a:endParaRPr lang="en-US" sz="5400" dirty="0"/>
          </a:p>
        </p:txBody>
      </p:sp>
    </p:spTree>
    <p:extLst>
      <p:ext uri="{BB962C8B-B14F-4D97-AF65-F5344CB8AC3E}">
        <p14:creationId xmlns:p14="http://schemas.microsoft.com/office/powerpoint/2010/main" val="7636225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Glorification</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pPr>
            <a:r>
              <a:rPr lang="en-US" sz="3600" dirty="0" smtClean="0"/>
              <a:t>Glorification is the final step </a:t>
            </a:r>
            <a:r>
              <a:rPr lang="en-US" sz="3600" dirty="0"/>
              <a:t>in the application of redemption. It will happen when Christ returns and raises from the dead the bodies of all believers for all time who have died, and reunites them with their souls, and changes the bodies of all believers who remain alive, thereby giving all believers at the same time perfect resurrection bodies like his own.</a:t>
            </a:r>
            <a:r>
              <a:rPr lang="en-US" sz="3600" dirty="0"/>
              <a:t> </a:t>
            </a:r>
          </a:p>
        </p:txBody>
      </p:sp>
    </p:spTree>
    <p:extLst>
      <p:ext uri="{BB962C8B-B14F-4D97-AF65-F5344CB8AC3E}">
        <p14:creationId xmlns:p14="http://schemas.microsoft.com/office/powerpoint/2010/main" val="213122567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15:22-23</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4400" dirty="0" smtClean="0"/>
              <a:t>“So also in Christ shall all be made alive. But each in his own order: Christ the first fruits, then at his coming those who belong to Christ.”</a:t>
            </a:r>
            <a:endParaRPr lang="en-US" sz="4400" dirty="0"/>
          </a:p>
        </p:txBody>
      </p:sp>
    </p:spTree>
    <p:extLst>
      <p:ext uri="{BB962C8B-B14F-4D97-AF65-F5344CB8AC3E}">
        <p14:creationId xmlns:p14="http://schemas.microsoft.com/office/powerpoint/2010/main" val="4120778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15:51-52</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smtClean="0"/>
              <a:t>“Lo! </a:t>
            </a:r>
            <a:r>
              <a:rPr lang="en-US" sz="4400" dirty="0"/>
              <a:t>I tell you a mystery. We shall not all sleep, but we shall all be changed in a moment, in the twinkling of an eye, at the last trumpet. For the trumpet will sound, and the dead will be raised imperishable, and we shall be changed.”</a:t>
            </a:r>
            <a:r>
              <a:rPr lang="en-US" sz="4400" dirty="0"/>
              <a:t> </a:t>
            </a:r>
          </a:p>
        </p:txBody>
      </p:sp>
    </p:spTree>
    <p:extLst>
      <p:ext uri="{BB962C8B-B14F-4D97-AF65-F5344CB8AC3E}">
        <p14:creationId xmlns:p14="http://schemas.microsoft.com/office/powerpoint/2010/main" val="13897681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Philippians 3:20-21</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4400" dirty="0"/>
              <a:t>“But our commonwealth is in heaven, and from it we await a Savior, the Lord Jesus Christ, who will change our lowly body to be like his glorious body by the power which enables him even to subject all thigs to himself.”</a:t>
            </a:r>
            <a:r>
              <a:rPr lang="en-US" sz="4400" dirty="0"/>
              <a:t> </a:t>
            </a:r>
          </a:p>
        </p:txBody>
      </p:sp>
    </p:spTree>
    <p:extLst>
      <p:ext uri="{BB962C8B-B14F-4D97-AF65-F5344CB8AC3E}">
        <p14:creationId xmlns:p14="http://schemas.microsoft.com/office/powerpoint/2010/main" val="2070822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15:42-44, 49</a:t>
            </a:r>
            <a:endParaRPr lang="en-US" dirty="0"/>
          </a:p>
        </p:txBody>
      </p:sp>
      <p:sp>
        <p:nvSpPr>
          <p:cNvPr id="3" name="Content Placeholder 2"/>
          <p:cNvSpPr>
            <a:spLocks noGrp="1"/>
          </p:cNvSpPr>
          <p:nvPr>
            <p:ph idx="1"/>
          </p:nvPr>
        </p:nvSpPr>
        <p:spPr/>
        <p:txBody>
          <a:bodyPr>
            <a:noAutofit/>
          </a:bodyPr>
          <a:lstStyle/>
          <a:p>
            <a:pPr marL="0" lvl="0" indent="0">
              <a:lnSpc>
                <a:spcPct val="100000"/>
              </a:lnSpc>
              <a:spcBef>
                <a:spcPts val="0"/>
              </a:spcBef>
              <a:buNone/>
            </a:pPr>
            <a:r>
              <a:rPr lang="en-US" sz="4000" dirty="0"/>
              <a:t>“What is sown is perishable, what is raised is imperishable. It is sown in dishonor, it is raised in glory. It is sown in weakness, it is raised in power. It is sown a physical body, it is raised a spiritual body …. Just as we have borne the image of the man of dust, we shall also bear the image of the man of heaven.”</a:t>
            </a:r>
            <a:r>
              <a:rPr lang="en-US" sz="4000" dirty="0"/>
              <a:t> </a:t>
            </a:r>
          </a:p>
        </p:txBody>
      </p:sp>
    </p:spTree>
    <p:extLst>
      <p:ext uri="{BB962C8B-B14F-4D97-AF65-F5344CB8AC3E}">
        <p14:creationId xmlns:p14="http://schemas.microsoft.com/office/powerpoint/2010/main" val="126809000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 of Salvation</a:t>
            </a:r>
            <a:endParaRPr lang="en-US" dirty="0"/>
          </a:p>
        </p:txBody>
      </p:sp>
      <p:sp>
        <p:nvSpPr>
          <p:cNvPr id="3" name="Content Placeholder 2"/>
          <p:cNvSpPr>
            <a:spLocks noGrp="1"/>
          </p:cNvSpPr>
          <p:nvPr>
            <p:ph idx="1"/>
          </p:nvPr>
        </p:nvSpPr>
        <p:spPr/>
        <p:txBody>
          <a:bodyPr numCol="2">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Election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Effectual Call</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Regeneration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Conversion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Justification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Adoption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Sanctification</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Perseverance</a:t>
            </a:r>
          </a:p>
          <a:p>
            <a:pPr marL="0" marR="0" lvl="0" indent="0" defTabSz="914400" eaLnBrk="1" fontAlgn="auto" latinLnBrk="0" hangingPunct="1">
              <a:lnSpc>
                <a:spcPct val="100000"/>
              </a:lnSpc>
              <a:spcBef>
                <a:spcPts val="0"/>
              </a:spcBef>
              <a:spcAft>
                <a:spcPts val="0"/>
              </a:spcAft>
              <a:buClrTx/>
              <a:buSzTx/>
              <a:buFontTx/>
              <a:buNone/>
              <a:tabLst/>
              <a:defRPr/>
            </a:pPr>
            <a:r>
              <a:rPr lang="en-US" sz="5400" dirty="0" smtClean="0"/>
              <a:t>Glorification</a:t>
            </a:r>
            <a:endParaRPr lang="en-US" sz="5400" dirty="0"/>
          </a:p>
        </p:txBody>
      </p:sp>
    </p:spTree>
    <p:extLst>
      <p:ext uri="{BB962C8B-B14F-4D97-AF65-F5344CB8AC3E}">
        <p14:creationId xmlns:p14="http://schemas.microsoft.com/office/powerpoint/2010/main" val="5318579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78111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Thessalonians 2:13</a:t>
            </a:r>
            <a:endParaRPr lang="en-US" dirty="0"/>
          </a:p>
        </p:txBody>
      </p:sp>
      <p:sp>
        <p:nvSpPr>
          <p:cNvPr id="3" name="Content Placeholder 2"/>
          <p:cNvSpPr>
            <a:spLocks noGrp="1"/>
          </p:cNvSpPr>
          <p:nvPr>
            <p:ph idx="1"/>
          </p:nvPr>
        </p:nvSpPr>
        <p:spPr/>
        <p:txBody>
          <a:bodyPr>
            <a:normAutofit lnSpcReduction="10000"/>
          </a:bodyPr>
          <a:lstStyle/>
          <a:p>
            <a:pPr marL="0" lvl="0" indent="0">
              <a:lnSpc>
                <a:spcPct val="100000"/>
              </a:lnSpc>
              <a:spcBef>
                <a:spcPts val="0"/>
              </a:spcBef>
              <a:buNone/>
            </a:pPr>
            <a:r>
              <a:rPr lang="en-US" sz="4800" dirty="0"/>
              <a:t>“We are bound to give thanks to God always for you, brethren beloved by the Lord, because God chose you from the beginning to be saved through sanctification by the Spirit and belief in the truth.”</a:t>
            </a:r>
            <a:r>
              <a:rPr lang="en-US" sz="4800" dirty="0"/>
              <a:t> </a:t>
            </a:r>
            <a:endParaRPr lang="en-US" sz="5400" dirty="0">
              <a:solidFill>
                <a:schemeClr val="tx1"/>
              </a:solidFill>
            </a:endParaRPr>
          </a:p>
        </p:txBody>
      </p:sp>
    </p:spTree>
    <p:extLst>
      <p:ext uri="{BB962C8B-B14F-4D97-AF65-F5344CB8AC3E}">
        <p14:creationId xmlns:p14="http://schemas.microsoft.com/office/powerpoint/2010/main" val="1173551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9:11-13</a:t>
            </a:r>
            <a:endParaRPr lang="en-US" dirty="0"/>
          </a:p>
        </p:txBody>
      </p:sp>
      <p:sp>
        <p:nvSpPr>
          <p:cNvPr id="3" name="Content Placeholder 2"/>
          <p:cNvSpPr>
            <a:spLocks noGrp="1"/>
          </p:cNvSpPr>
          <p:nvPr>
            <p:ph idx="1"/>
          </p:nvPr>
        </p:nvSpPr>
        <p:spPr/>
        <p:txBody>
          <a:bodyPr>
            <a:normAutofit fontScale="85000" lnSpcReduction="20000"/>
          </a:bodyPr>
          <a:lstStyle/>
          <a:p>
            <a:pPr marL="0" lvl="0" indent="0">
              <a:lnSpc>
                <a:spcPct val="100000"/>
              </a:lnSpc>
              <a:spcBef>
                <a:spcPts val="0"/>
              </a:spcBef>
              <a:buNone/>
              <a:defRPr/>
            </a:pPr>
            <a:r>
              <a:rPr lang="en-US" sz="5400" dirty="0"/>
              <a:t>“Though they were not yet born and had done nothing either good or bad, in order that God’s purpose of election might continue not because of works but because of his call, she was told, ‘The elder will serve the younger.’ As it is written, ‘Jacob I loved, but Esau I hated.’”</a:t>
            </a:r>
            <a:r>
              <a:rPr lang="en-US" sz="5400" dirty="0"/>
              <a:t> </a:t>
            </a:r>
            <a:endParaRPr lang="en-US" sz="5400" dirty="0"/>
          </a:p>
        </p:txBody>
      </p:sp>
    </p:spTree>
    <p:extLst>
      <p:ext uri="{BB962C8B-B14F-4D97-AF65-F5344CB8AC3E}">
        <p14:creationId xmlns:p14="http://schemas.microsoft.com/office/powerpoint/2010/main" val="1738653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Timothy 1:9</a:t>
            </a:r>
            <a:endParaRPr lang="en-US" dirty="0"/>
          </a:p>
        </p:txBody>
      </p:sp>
      <p:sp>
        <p:nvSpPr>
          <p:cNvPr id="3" name="Content Placeholder 2"/>
          <p:cNvSpPr>
            <a:spLocks noGrp="1"/>
          </p:cNvSpPr>
          <p:nvPr>
            <p:ph idx="1"/>
          </p:nvPr>
        </p:nvSpPr>
        <p:spPr/>
        <p:txBody>
          <a:bodyPr>
            <a:normAutofit fontScale="92500" lnSpcReduction="10000"/>
          </a:bodyPr>
          <a:lstStyle/>
          <a:p>
            <a:pPr marL="0" lvl="0" indent="0">
              <a:lnSpc>
                <a:spcPct val="100000"/>
              </a:lnSpc>
              <a:spcBef>
                <a:spcPts val="0"/>
              </a:spcBef>
              <a:buNone/>
              <a:defRPr/>
            </a:pPr>
            <a:r>
              <a:rPr lang="en-US" sz="6000" dirty="0"/>
              <a:t>“[God has] saved us and called us with a holy calling, not in virtue of our works but in virtue of his own purpose and the grace which he gave us in Christ Jesus ages ago.”</a:t>
            </a:r>
            <a:r>
              <a:rPr lang="en-US" sz="6000" dirty="0"/>
              <a:t> </a:t>
            </a:r>
            <a:endParaRPr lang="en-US" sz="6000" dirty="0"/>
          </a:p>
        </p:txBody>
      </p:sp>
    </p:spTree>
    <p:extLst>
      <p:ext uri="{BB962C8B-B14F-4D97-AF65-F5344CB8AC3E}">
        <p14:creationId xmlns:p14="http://schemas.microsoft.com/office/powerpoint/2010/main" val="1531885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Depth</Template>
  <TotalTime>1822</TotalTime>
  <Words>2179</Words>
  <Application>Microsoft Macintosh PowerPoint</Application>
  <PresentationFormat>Widescreen</PresentationFormat>
  <Paragraphs>172</Paragraphs>
  <Slides>67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67</vt:i4>
      </vt:variant>
    </vt:vector>
  </HeadingPairs>
  <TitlesOfParts>
    <vt:vector size="72" baseType="lpstr">
      <vt:lpstr>Calibri</vt:lpstr>
      <vt:lpstr>Corbel</vt:lpstr>
      <vt:lpstr>Mangal</vt:lpstr>
      <vt:lpstr>Arial</vt:lpstr>
      <vt:lpstr>Depth</vt:lpstr>
      <vt:lpstr>Foundations Week 5 – Redemption Applied:  Salvation </vt:lpstr>
      <vt:lpstr>Order of Salvation (Ordo Salutis)</vt:lpstr>
      <vt:lpstr>Election</vt:lpstr>
      <vt:lpstr>Acts 13:48</vt:lpstr>
      <vt:lpstr>Ephesians 1:4-6</vt:lpstr>
      <vt:lpstr>1 Thessalonians 1:4-5</vt:lpstr>
      <vt:lpstr>2 Thessalonians 2:13</vt:lpstr>
      <vt:lpstr>Romans 9:11-13</vt:lpstr>
      <vt:lpstr>2 Timothy 1:9</vt:lpstr>
      <vt:lpstr>Romans 8:30</vt:lpstr>
      <vt:lpstr>Effectual Call</vt:lpstr>
      <vt:lpstr>1 Corinthians 1:9</vt:lpstr>
      <vt:lpstr>John 6:44</vt:lpstr>
      <vt:lpstr>PowerPoint Presentation</vt:lpstr>
      <vt:lpstr>2 Thessalonians 2:14</vt:lpstr>
      <vt:lpstr>Romans 10:14</vt:lpstr>
      <vt:lpstr>Order of Salvation</vt:lpstr>
      <vt:lpstr>Regeneration</vt:lpstr>
      <vt:lpstr>Ephesians 2:5</vt:lpstr>
      <vt:lpstr>Colossians 2:13</vt:lpstr>
      <vt:lpstr>1 Peter 1:23, 25</vt:lpstr>
      <vt:lpstr>James 1:18</vt:lpstr>
      <vt:lpstr>John 3:8</vt:lpstr>
      <vt:lpstr>Order of Salvation</vt:lpstr>
      <vt:lpstr>Conversion</vt:lpstr>
      <vt:lpstr>Romans 10:14</vt:lpstr>
      <vt:lpstr>Romans 1:32</vt:lpstr>
      <vt:lpstr>John 3:2</vt:lpstr>
      <vt:lpstr>Acts 20:21</vt:lpstr>
      <vt:lpstr>Acts 17:30</vt:lpstr>
      <vt:lpstr>Order of Salvation</vt:lpstr>
      <vt:lpstr>Romans 8:30</vt:lpstr>
      <vt:lpstr>Justification</vt:lpstr>
      <vt:lpstr>Romans 8:30</vt:lpstr>
      <vt:lpstr>Romans 8:33-34</vt:lpstr>
      <vt:lpstr>Romans 4:5</vt:lpstr>
      <vt:lpstr>Romans 4:3</vt:lpstr>
      <vt:lpstr>Romans 4:5</vt:lpstr>
      <vt:lpstr>2 Corinthians 5:21</vt:lpstr>
      <vt:lpstr>Order of Salvation</vt:lpstr>
      <vt:lpstr>Adoption</vt:lpstr>
      <vt:lpstr>Romans 8:14-17</vt:lpstr>
      <vt:lpstr>1 John 3:1-2</vt:lpstr>
      <vt:lpstr>Order of Salvation</vt:lpstr>
      <vt:lpstr>Sanctification</vt:lpstr>
      <vt:lpstr>Titus 3:5</vt:lpstr>
      <vt:lpstr>Romans 6:19</vt:lpstr>
      <vt:lpstr>2 Corinthians 3:18</vt:lpstr>
      <vt:lpstr>PowerPoint Presentation</vt:lpstr>
      <vt:lpstr>Order of Salvation</vt:lpstr>
      <vt:lpstr>Perseverance</vt:lpstr>
      <vt:lpstr>Philippians 1:6</vt:lpstr>
      <vt:lpstr>Ephesians 1:13-14</vt:lpstr>
      <vt:lpstr>John 8:31-32</vt:lpstr>
      <vt:lpstr>Matthew 10:22</vt:lpstr>
      <vt:lpstr>Hebrews 3:14</vt:lpstr>
      <vt:lpstr>Romans 8:38-39</vt:lpstr>
      <vt:lpstr>1 John 2:19</vt:lpstr>
      <vt:lpstr>Mark 4:16-17</vt:lpstr>
      <vt:lpstr>Order of Salvation</vt:lpstr>
      <vt:lpstr>Glorification</vt:lpstr>
      <vt:lpstr>1 Corinthians 15:22-23</vt:lpstr>
      <vt:lpstr>1 Corinthians 15:51-52</vt:lpstr>
      <vt:lpstr>Philippians 3:20-21</vt:lpstr>
      <vt:lpstr>1 Corinthians 15:42-44, 49</vt:lpstr>
      <vt:lpstr>Order of Salvation</vt:lpstr>
      <vt:lpstr>PowerPoint Presentation</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Week 1 – Genesis: Trinity and  Attributes of God </dc:title>
  <dc:creator>Microsoft Office User</dc:creator>
  <cp:lastModifiedBy>Microsoft Office User</cp:lastModifiedBy>
  <cp:revision>46</cp:revision>
  <dcterms:created xsi:type="dcterms:W3CDTF">2016-09-28T18:41:46Z</dcterms:created>
  <dcterms:modified xsi:type="dcterms:W3CDTF">2016-11-02T19:02:38Z</dcterms:modified>
</cp:coreProperties>
</file>